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24"/>
  </p:notesMasterIdLst>
  <p:sldIdLst>
    <p:sldId id="319" r:id="rId2"/>
    <p:sldId id="314" r:id="rId3"/>
    <p:sldId id="328" r:id="rId4"/>
    <p:sldId id="320" r:id="rId5"/>
    <p:sldId id="327" r:id="rId6"/>
    <p:sldId id="300" r:id="rId7"/>
    <p:sldId id="301" r:id="rId8"/>
    <p:sldId id="321" r:id="rId9"/>
    <p:sldId id="323" r:id="rId10"/>
    <p:sldId id="324" r:id="rId11"/>
    <p:sldId id="330" r:id="rId12"/>
    <p:sldId id="329" r:id="rId13"/>
    <p:sldId id="322" r:id="rId14"/>
    <p:sldId id="306" r:id="rId15"/>
    <p:sldId id="307" r:id="rId16"/>
    <p:sldId id="326" r:id="rId17"/>
    <p:sldId id="325" r:id="rId18"/>
    <p:sldId id="303" r:id="rId19"/>
    <p:sldId id="308" r:id="rId20"/>
    <p:sldId id="304" r:id="rId21"/>
    <p:sldId id="310" r:id="rId22"/>
    <p:sldId id="312" r:id="rId23"/>
  </p:sldIdLst>
  <p:sldSz cx="12192000" cy="6858000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2D14E6"/>
    <a:srgbClr val="EBF7D2"/>
    <a:srgbClr val="EAF6D1"/>
    <a:srgbClr val="FFFFFF"/>
    <a:srgbClr val="000099"/>
    <a:srgbClr val="BE1C9F"/>
    <a:srgbClr val="67EB77"/>
    <a:srgbClr val="FF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3455" autoAdjust="0"/>
  </p:normalViewPr>
  <p:slideViewPr>
    <p:cSldViewPr snapToGrid="0">
      <p:cViewPr varScale="1">
        <p:scale>
          <a:sx n="108" d="100"/>
          <a:sy n="108" d="100"/>
        </p:scale>
        <p:origin x="68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Добропілля</c:v>
                </c:pt>
              </c:strCache>
            </c:strRef>
          </c:tx>
          <c:spPr>
            <a:ln w="476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1723666210670323E-2"/>
                  <c:y val="-0.117300422008340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BD-4090-8CB6-A68382E99988}"/>
                </c:ext>
              </c:extLst>
            </c:dLbl>
            <c:dLbl>
              <c:idx val="1"/>
              <c:layout>
                <c:manualLayout>
                  <c:x val="-8.7291381668946649E-2"/>
                  <c:y val="-0.152133509464417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BD-4090-8CB6-A68382E99988}"/>
                </c:ext>
              </c:extLst>
            </c:dLbl>
            <c:dLbl>
              <c:idx val="2"/>
              <c:layout>
                <c:manualLayout>
                  <c:x val="-5.7643719637644482E-2"/>
                  <c:y val="-9.98838782803014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BD-4090-8CB6-A68382E99988}"/>
                </c:ext>
              </c:extLst>
            </c:dLbl>
            <c:dLbl>
              <c:idx val="3"/>
              <c:layout>
                <c:manualLayout>
                  <c:x val="-4.2595840020681508E-2"/>
                  <c:y val="-0.1064150821783159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BD-4090-8CB6-A68382E99988}"/>
                </c:ext>
              </c:extLst>
            </c:dLbl>
            <c:dLbl>
              <c:idx val="4"/>
              <c:layout>
                <c:manualLayout>
                  <c:x val="-3.7123883796331206E-2"/>
                  <c:y val="-8.24673345522628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BD-4090-8CB6-A68382E99988}"/>
                </c:ext>
              </c:extLst>
            </c:dLbl>
            <c:dLbl>
              <c:idx val="5"/>
              <c:layout>
                <c:manualLayout>
                  <c:x val="-1.2555774278215408E-2"/>
                  <c:y val="6.7925213908356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04-4A4F-A9A1-790FBBCA2D81}"/>
                </c:ext>
              </c:extLst>
            </c:dLbl>
            <c:spPr>
              <a:noFill/>
              <a:ln w="2539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399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очік. 2021</c:v>
                </c:pt>
                <c:pt idx="5">
                  <c:v>проєкт 2022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7928</c:v>
                </c:pt>
                <c:pt idx="1">
                  <c:v>9718</c:v>
                </c:pt>
                <c:pt idx="2">
                  <c:v>12152</c:v>
                </c:pt>
                <c:pt idx="3">
                  <c:v>12182</c:v>
                </c:pt>
                <c:pt idx="4">
                  <c:v>12332</c:v>
                </c:pt>
                <c:pt idx="5">
                  <c:v>13400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1BD-4090-8CB6-A68382E999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Донецька область</c:v>
                </c:pt>
              </c:strCache>
            </c:strRef>
          </c:tx>
          <c:spPr>
            <a:ln w="476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5499316005471999E-2"/>
                  <c:y val="5.8519586926209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BD-4090-8CB6-A68382E99988}"/>
                </c:ext>
              </c:extLst>
            </c:dLbl>
            <c:dLbl>
              <c:idx val="1"/>
              <c:layout>
                <c:manualLayout>
                  <c:x val="-6.8139534883720931E-2"/>
                  <c:y val="6.9404926756233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BD-4090-8CB6-A68382E99988}"/>
                </c:ext>
              </c:extLst>
            </c:dLbl>
            <c:dLbl>
              <c:idx val="2"/>
              <c:layout>
                <c:manualLayout>
                  <c:x val="-2.8915949459806006E-2"/>
                  <c:y val="7.1581994722238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1BD-4090-8CB6-A68382E99988}"/>
                </c:ext>
              </c:extLst>
            </c:dLbl>
            <c:dLbl>
              <c:idx val="3"/>
              <c:layout>
                <c:manualLayout>
                  <c:x val="-3.8491872852418771E-2"/>
                  <c:y val="6.9404926756233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BD-4090-8CB6-A68382E99988}"/>
                </c:ext>
              </c:extLst>
            </c:dLbl>
            <c:dLbl>
              <c:idx val="4"/>
              <c:layout>
                <c:manualLayout>
                  <c:x val="2.0331656559345952E-2"/>
                  <c:y val="6.5050790824224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1BD-4090-8CB6-A68382E99988}"/>
                </c:ext>
              </c:extLst>
            </c:dLbl>
            <c:dLbl>
              <c:idx val="5"/>
              <c:layout>
                <c:manualLayout>
                  <c:x val="-0.10137318062514922"/>
                  <c:y val="-3.6925877708906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04-4A4F-A9A1-790FBBCA2D81}"/>
                </c:ext>
              </c:extLst>
            </c:dLbl>
            <c:spPr>
              <a:noFill/>
              <a:ln w="2539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99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очік. 2021</c:v>
                </c:pt>
                <c:pt idx="5">
                  <c:v>проєкт 2022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7764</c:v>
                </c:pt>
                <c:pt idx="1">
                  <c:v>9686</c:v>
                </c:pt>
                <c:pt idx="2">
                  <c:v>11716</c:v>
                </c:pt>
                <c:pt idx="3">
                  <c:v>12306</c:v>
                </c:pt>
                <c:pt idx="4">
                  <c:v>12250</c:v>
                </c:pt>
                <c:pt idx="5">
                  <c:v>14629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1BD-4090-8CB6-A68382E9998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Україна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5.2243502051983561E-2"/>
                  <c:y val="2.1509431504127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1BD-4090-8CB6-A68382E99988}"/>
                </c:ext>
              </c:extLst>
            </c:dLbl>
            <c:dLbl>
              <c:idx val="1"/>
              <c:layout>
                <c:manualLayout>
                  <c:x val="4.540355677154588E-2"/>
                  <c:y val="7.8113198620253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1BD-4090-8CB6-A68382E99988}"/>
                </c:ext>
              </c:extLst>
            </c:dLbl>
            <c:dLbl>
              <c:idx val="2"/>
              <c:layout>
                <c:manualLayout>
                  <c:x val="-5.6601355063175245E-3"/>
                  <c:y val="0.106415082178315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1BD-4090-8CB6-A68382E99988}"/>
                </c:ext>
              </c:extLst>
            </c:dLbl>
            <c:dLbl>
              <c:idx val="3"/>
              <c:layout>
                <c:manualLayout>
                  <c:x val="-2.3443993235455689E-2"/>
                  <c:y val="9.9883878280301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1BD-4090-8CB6-A68382E99988}"/>
                </c:ext>
              </c:extLst>
            </c:dLbl>
            <c:dLbl>
              <c:idx val="4"/>
              <c:layout>
                <c:manualLayout>
                  <c:x val="-2.4811982291543248E-2"/>
                  <c:y val="7.1581994722238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1BD-4090-8CB6-A68382E99988}"/>
                </c:ext>
              </c:extLst>
            </c:dLbl>
            <c:dLbl>
              <c:idx val="5"/>
              <c:layout>
                <c:manualLayout>
                  <c:x val="-4.1509584029269068E-3"/>
                  <c:y val="-5.16899179541192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04-4A4F-A9A1-790FBBCA2D81}"/>
                </c:ext>
              </c:extLst>
            </c:dLbl>
            <c:spPr>
              <a:noFill/>
              <a:ln w="2539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99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очік. 2021</c:v>
                </c:pt>
                <c:pt idx="5">
                  <c:v>проєкт 2022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7104</c:v>
                </c:pt>
                <c:pt idx="1">
                  <c:v>8865</c:v>
                </c:pt>
                <c:pt idx="2">
                  <c:v>10497</c:v>
                </c:pt>
                <c:pt idx="3">
                  <c:v>11199</c:v>
                </c:pt>
                <c:pt idx="4">
                  <c:v>11254</c:v>
                </c:pt>
                <c:pt idx="5">
                  <c:v>13648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21BD-4090-8CB6-A68382E99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8066576"/>
        <c:axId val="236588088"/>
      </c:lineChart>
      <c:catAx>
        <c:axId val="23806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99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6588088"/>
        <c:crossesAt val="0"/>
        <c:auto val="1"/>
        <c:lblAlgn val="ctr"/>
        <c:lblOffset val="100"/>
        <c:noMultiLvlLbl val="0"/>
      </c:catAx>
      <c:valAx>
        <c:axId val="236588088"/>
        <c:scaling>
          <c:orientation val="minMax"/>
          <c:min val="6000"/>
        </c:scaling>
        <c:delete val="0"/>
        <c:axPos val="l"/>
        <c:majorGridlines>
          <c:spPr>
            <a:ln w="952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48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8066576"/>
        <c:crosses val="autoZero"/>
        <c:crossBetween val="between"/>
        <c:majorUnit val="2000"/>
        <c:minorUnit val="1000"/>
      </c:valAx>
      <c:spPr>
        <a:noFill/>
        <a:ln w="25393">
          <a:noFill/>
        </a:ln>
      </c:spPr>
    </c:plotArea>
    <c:legend>
      <c:legendPos val="b"/>
      <c:overlay val="0"/>
      <c:spPr>
        <a:noFill/>
        <a:ln w="2539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999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67EB77">
            <a:alpha val="64706"/>
          </a:srgb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47786609751255E-2"/>
          <c:y val="2.3894927997928309E-2"/>
          <c:w val="0.96904426780497488"/>
          <c:h val="0.8159662932706441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с/г товаровиробники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рік</c:v>
                </c:pt>
                <c:pt idx="1">
                  <c:v>2021 рік очікувані</c:v>
                </c:pt>
                <c:pt idx="2">
                  <c:v>2022 рік прогноз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4934.2</c:v>
                </c:pt>
                <c:pt idx="1">
                  <c:v>4934.2</c:v>
                </c:pt>
                <c:pt idx="2">
                  <c:v>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0C-4259-BA23-CD99511004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юридичні та фізичні особи</c:v>
                </c:pt>
              </c:strCache>
            </c:strRef>
          </c:tx>
          <c:spPr>
            <a:solidFill>
              <a:srgbClr val="6699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3336241325752959E-17"/>
                  <c:y val="-0.11985573136894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0C-4259-BA23-CD99511004D1}"/>
                </c:ext>
              </c:extLst>
            </c:dLbl>
            <c:dLbl>
              <c:idx val="1"/>
              <c:layout>
                <c:manualLayout>
                  <c:x val="0"/>
                  <c:y val="-0.13005621914503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0C-4259-BA23-CD99511004D1}"/>
                </c:ext>
              </c:extLst>
            </c:dLbl>
            <c:dLbl>
              <c:idx val="2"/>
              <c:layout>
                <c:manualLayout>
                  <c:x val="-1.8183614415740424E-3"/>
                  <c:y val="-0.124955975256990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0C-4259-BA23-CD99511004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рік</c:v>
                </c:pt>
                <c:pt idx="1">
                  <c:v>2021 рік очікувані</c:v>
                </c:pt>
                <c:pt idx="2">
                  <c:v>2022 рік прогноз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21067.599999999999</c:v>
                </c:pt>
                <c:pt idx="1">
                  <c:v>23985</c:v>
                </c:pt>
                <c:pt idx="2">
                  <c:v>25262.7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0C-4259-BA23-CD9951100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9268888"/>
        <c:axId val="239270456"/>
        <c:axId val="0"/>
      </c:bar3DChart>
      <c:catAx>
        <c:axId val="239268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9270456"/>
        <c:crosses val="autoZero"/>
        <c:auto val="1"/>
        <c:lblAlgn val="ctr"/>
        <c:lblOffset val="100"/>
        <c:noMultiLvlLbl val="0"/>
      </c:catAx>
      <c:valAx>
        <c:axId val="2392704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9268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93097958137597"/>
          <c:y val="0.92336241007808195"/>
          <c:w val="0.63234635919654192"/>
          <c:h val="5.453706853241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0099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chemeClr val="accent4">
                    <a:lumMod val="75000"/>
                  </a:schemeClr>
                </a:solidFill>
                <a:latin typeface="Arial Cyr"/>
                <a:ea typeface="Arial Cyr"/>
                <a:cs typeface="Arial Cyr"/>
              </a:defRPr>
            </a:pPr>
            <a:r>
              <a:rPr lang="uk-UA" sz="2200" baseline="0" dirty="0">
                <a:solidFill>
                  <a:schemeClr val="accent4">
                    <a:lumMod val="75000"/>
                  </a:schemeClr>
                </a:solidFill>
              </a:rPr>
              <a:t>Структура </a:t>
            </a:r>
            <a:r>
              <a:rPr lang="uk-UA" sz="2200" baseline="0" dirty="0" smtClean="0">
                <a:solidFill>
                  <a:schemeClr val="accent4">
                    <a:lumMod val="75000"/>
                  </a:schemeClr>
                </a:solidFill>
              </a:rPr>
              <a:t>доходів спеціального фонду бюджету </a:t>
            </a:r>
          </a:p>
          <a:p>
            <a:pPr>
              <a:defRPr sz="2200" b="1" i="0" u="none" strike="noStrike" baseline="0">
                <a:solidFill>
                  <a:schemeClr val="accent4">
                    <a:lumMod val="75000"/>
                  </a:schemeClr>
                </a:solidFill>
                <a:latin typeface="Arial Cyr"/>
                <a:ea typeface="Arial Cyr"/>
                <a:cs typeface="Arial Cyr"/>
              </a:defRPr>
            </a:pPr>
            <a:r>
              <a:rPr lang="uk-UA" sz="2200" baseline="0" dirty="0" err="1" smtClean="0">
                <a:solidFill>
                  <a:schemeClr val="accent4">
                    <a:lumMod val="75000"/>
                  </a:schemeClr>
                </a:solidFill>
              </a:rPr>
              <a:t>Добропільської</a:t>
            </a:r>
            <a:r>
              <a:rPr lang="uk-UA" sz="2200" baseline="0" dirty="0" smtClean="0">
                <a:solidFill>
                  <a:schemeClr val="accent4">
                    <a:lumMod val="75000"/>
                  </a:schemeClr>
                </a:solidFill>
              </a:rPr>
              <a:t> міської ТГ на 2022 рік</a:t>
            </a:r>
            <a:endParaRPr lang="uk-UA" sz="2200" baseline="0" dirty="0">
              <a:solidFill>
                <a:schemeClr val="accent4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24773169667581899"/>
          <c:y val="7.0562012709554658E-2"/>
        </c:manualLayout>
      </c:layout>
      <c:overlay val="0"/>
      <c:spPr>
        <a:noFill/>
        <a:ln w="24371">
          <a:noFill/>
        </a:ln>
      </c:spPr>
    </c:title>
    <c:autoTitleDeleted val="0"/>
    <c:view3D>
      <c:rotX val="20"/>
      <c:rotY val="35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49889620185056"/>
          <c:y val="0.38995122260007808"/>
          <c:w val="0.52493660185967861"/>
          <c:h val="0.3799743260590502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185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plosion val="5"/>
            <c:extLst>
              <c:ext xmlns:c16="http://schemas.microsoft.com/office/drawing/2014/chart" uri="{C3380CC4-5D6E-409C-BE32-E72D297353CC}">
                <c16:uniqueId val="{00000000-A10F-40BF-B7F9-28920B962020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18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10F-40BF-B7F9-28920B962020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18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10F-40BF-B7F9-28920B962020}"/>
              </c:ext>
            </c:extLst>
          </c:dPt>
          <c:dPt>
            <c:idx val="3"/>
            <c:bubble3D val="0"/>
            <c:explosion val="2"/>
            <c:spPr>
              <a:solidFill>
                <a:srgbClr val="CCFFFF"/>
              </a:solidFill>
              <a:ln w="1218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10F-40BF-B7F9-28920B962020}"/>
              </c:ext>
            </c:extLst>
          </c:dPt>
          <c:dLbls>
            <c:dLbl>
              <c:idx val="0"/>
              <c:layout>
                <c:manualLayout>
                  <c:x val="5.5730922156569856E-2"/>
                  <c:y val="2.6347814160568025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fld id="{0FEA81A5-6C0E-479C-961B-81B88ADB4266}" type="VALUE">
                      <a:rPr lang="en-US" sz="2400">
                        <a:solidFill>
                          <a:srgbClr val="3333FF"/>
                        </a:solidFill>
                      </a:rPr>
                      <a:pPr>
                        <a:defRPr sz="1800" b="1" i="0" u="none" strike="noStrike" baseline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 Cyr"/>
                          <a:ea typeface="Arial Cyr"/>
                          <a:cs typeface="Arial Cyr"/>
                        </a:defRPr>
                      </a:pPr>
                      <a:t>[ЗНАЧЕНИЕ]</a:t>
                    </a:fld>
                    <a:r>
                      <a:rPr lang="en-US" sz="2400" baseline="0" dirty="0">
                        <a:solidFill>
                          <a:srgbClr val="FFFF00"/>
                        </a:solidFill>
                      </a:rPr>
                      <a:t>
</a:t>
                    </a:r>
                    <a:fld id="{A7E71CD4-B470-42CD-A9EE-241D93E975B6}" type="PERCENTAGE">
                      <a:rPr lang="en-US" sz="2400" baseline="0">
                        <a:solidFill>
                          <a:srgbClr val="3333FF"/>
                        </a:solidFill>
                      </a:rPr>
                      <a:pPr>
                        <a:defRPr sz="1800" b="1" i="0" u="none" strike="noStrike" baseline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 Cyr"/>
                          <a:ea typeface="Arial Cyr"/>
                          <a:cs typeface="Arial Cyr"/>
                        </a:defRPr>
                      </a:pPr>
                      <a:t>[ПРОЦЕНТ]</a:t>
                    </a:fld>
                    <a:endParaRPr lang="en-US" sz="2400" baseline="0" dirty="0">
                      <a:solidFill>
                        <a:srgbClr val="FFFF00"/>
                      </a:solidFill>
                    </a:endParaRPr>
                  </a:p>
                </c:rich>
              </c:tx>
              <c:spPr>
                <a:noFill/>
                <a:ln w="3046" cap="rnd">
                  <a:solidFill>
                    <a:srgbClr val="000000"/>
                  </a:solidFill>
                  <a:prstDash val="solid"/>
                  <a:miter lim="800000"/>
                </a:ln>
                <a:effectLst>
                  <a:softEdge rad="63500"/>
                </a:effectLst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10F-40BF-B7F9-28920B962020}"/>
                </c:ext>
              </c:extLst>
            </c:dLbl>
            <c:dLbl>
              <c:idx val="1"/>
              <c:layout>
                <c:manualLayout>
                  <c:x val="-3.0060404010351455E-2"/>
                  <c:y val="-5.464742766912957E-2"/>
                </c:manualLayout>
              </c:layout>
              <c:spPr>
                <a:noFill/>
                <a:ln w="3046" cap="rnd">
                  <a:solidFill>
                    <a:srgbClr val="000000"/>
                  </a:solidFill>
                  <a:prstDash val="solid"/>
                  <a:miter lim="800000"/>
                </a:ln>
                <a:effectLst>
                  <a:softEdge rad="63500"/>
                </a:effectLst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97047636513388"/>
                      <c:h val="0.112907548012505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10F-40BF-B7F9-28920B962020}"/>
                </c:ext>
              </c:extLst>
            </c:dLbl>
            <c:dLbl>
              <c:idx val="2"/>
              <c:layout>
                <c:manualLayout>
                  <c:x val="-7.8825273069231525E-2"/>
                  <c:y val="-3.52547010230242E-2"/>
                </c:manualLayout>
              </c:layout>
              <c:spPr>
                <a:noFill/>
                <a:ln w="3046" cap="rnd">
                  <a:solidFill>
                    <a:srgbClr val="000000"/>
                  </a:solidFill>
                  <a:prstDash val="solid"/>
                  <a:miter lim="800000"/>
                </a:ln>
                <a:effectLst>
                  <a:softEdge rad="63500"/>
                </a:effectLst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245668531900588E-2"/>
                      <c:h val="9.07548012505582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10F-40BF-B7F9-28920B962020}"/>
                </c:ext>
              </c:extLst>
            </c:dLbl>
            <c:dLbl>
              <c:idx val="3"/>
              <c:layout>
                <c:manualLayout>
                  <c:x val="-4.1924350680405668E-2"/>
                  <c:y val="-2.4237620141162569E-2"/>
                </c:manualLayout>
              </c:layout>
              <c:spPr>
                <a:noFill/>
                <a:ln w="3046" cap="rnd">
                  <a:solidFill>
                    <a:srgbClr val="000000"/>
                  </a:solidFill>
                  <a:prstDash val="solid"/>
                  <a:miter lim="800000"/>
                </a:ln>
                <a:effectLst>
                  <a:softEdge rad="63500"/>
                </a:effectLst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0F-40BF-B7F9-28920B962020}"/>
                </c:ext>
              </c:extLst>
            </c:dLbl>
            <c:dLbl>
              <c:idx val="4"/>
              <c:layout>
                <c:manualLayout>
                  <c:x val="-0.14220156213280766"/>
                  <c:y val="0.19338299597567815"/>
                </c:manualLayout>
              </c:layout>
              <c:spPr>
                <a:noFill/>
                <a:ln w="3046" cap="rnd">
                  <a:solidFill>
                    <a:srgbClr val="000000"/>
                  </a:solidFill>
                  <a:prstDash val="solid"/>
                  <a:miter lim="800000"/>
                </a:ln>
                <a:effectLst>
                  <a:softEdge rad="63500"/>
                </a:effectLst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0F-40BF-B7F9-28920B962020}"/>
                </c:ext>
              </c:extLst>
            </c:dLbl>
            <c:dLbl>
              <c:idx val="5"/>
              <c:layout>
                <c:manualLayout>
                  <c:x val="-0.26448395692702631"/>
                  <c:y val="-4.3222513568258056E-2"/>
                </c:manualLayout>
              </c:layout>
              <c:spPr>
                <a:noFill/>
                <a:ln w="3046" cap="rnd">
                  <a:solidFill>
                    <a:srgbClr val="000000"/>
                  </a:solidFill>
                  <a:prstDash val="solid"/>
                  <a:miter lim="800000"/>
                </a:ln>
                <a:effectLst>
                  <a:softEdge rad="63500"/>
                </a:effectLst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0F-40BF-B7F9-28920B962020}"/>
                </c:ext>
              </c:extLst>
            </c:dLbl>
            <c:dLbl>
              <c:idx val="6"/>
              <c:layout>
                <c:manualLayout>
                  <c:x val="1.4298901136703013E-2"/>
                  <c:y val="-0.11842033083212888"/>
                </c:manualLayout>
              </c:layout>
              <c:spPr>
                <a:noFill/>
                <a:ln w="3046" cap="rnd">
                  <a:solidFill>
                    <a:srgbClr val="000000"/>
                  </a:solidFill>
                  <a:prstDash val="solid"/>
                  <a:miter lim="800000"/>
                </a:ln>
                <a:effectLst>
                  <a:softEdge rad="63500"/>
                </a:effectLst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0F-40BF-B7F9-28920B962020}"/>
                </c:ext>
              </c:extLst>
            </c:dLbl>
            <c:dLbl>
              <c:idx val="7"/>
              <c:layout>
                <c:manualLayout>
                  <c:x val="0.22451566438316672"/>
                  <c:y val="-9.0719304325639322E-2"/>
                </c:manualLayout>
              </c:layout>
              <c:spPr>
                <a:noFill/>
                <a:ln w="3046" cap="rnd">
                  <a:solidFill>
                    <a:srgbClr val="000000"/>
                  </a:solidFill>
                  <a:prstDash val="solid"/>
                  <a:miter lim="800000"/>
                </a:ln>
                <a:effectLst>
                  <a:softEdge rad="63500"/>
                </a:effectLst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0F-40BF-B7F9-28920B962020}"/>
                </c:ext>
              </c:extLst>
            </c:dLbl>
            <c:numFmt formatCode="\О\с\н\о\в\н\о\й" sourceLinked="0"/>
            <c:spPr>
              <a:noFill/>
              <a:ln w="3046" cap="rnd">
                <a:solidFill>
                  <a:srgbClr val="000000"/>
                </a:solidFill>
                <a:prstDash val="solid"/>
                <a:miter lim="800000"/>
              </a:ln>
              <a:effectLst>
                <a:softEdge rad="63500"/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chemeClr val="accent5">
                        <a:lumMod val="75000"/>
                      </a:schemeClr>
                    </a:solidFill>
                    <a:latin typeface="Arial Cyr"/>
                    <a:ea typeface="Arial Cyr"/>
                    <a:cs typeface="Arial Cyr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Лист1!$B$6:$B$7</c:f>
              <c:strCache>
                <c:ptCount val="2"/>
                <c:pt idx="0">
                  <c:v>власні надходження бюджетних установ</c:v>
                </c:pt>
                <c:pt idx="1">
                  <c:v>екологічний податок</c:v>
                </c:pt>
              </c:strCache>
            </c:strRef>
          </c:cat>
          <c:val>
            <c:numRef>
              <c:f>Лист1!$C$6:$C$7</c:f>
              <c:numCache>
                <c:formatCode>#\ ##0.0_ ;\-#\ ##0.0\ </c:formatCode>
                <c:ptCount val="2"/>
                <c:pt idx="0">
                  <c:v>16671.2</c:v>
                </c:pt>
                <c:pt idx="1">
                  <c:v>3095.9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0F-40BF-B7F9-28920B962020}"/>
            </c:ext>
          </c:extLst>
        </c:ser>
        <c:dLbls>
          <c:showLegendKey val="0"/>
          <c:showVal val="1"/>
          <c:showCatName val="1"/>
          <c:showSerName val="0"/>
          <c:showPercent val="1"/>
          <c:showBubbleSize val="0"/>
          <c:separator>
</c:separator>
          <c:showLeaderLines val="1"/>
        </c:dLbls>
      </c:pie3DChart>
    </c:plotArea>
    <c:legend>
      <c:legendPos val="r"/>
      <c:layout>
        <c:manualLayout>
          <c:xMode val="edge"/>
          <c:yMode val="edge"/>
          <c:x val="0.72390062012319889"/>
          <c:y val="0.40902821493003416"/>
          <c:w val="0.19363605570245207"/>
          <c:h val="0.28125576308320993"/>
        </c:manualLayout>
      </c:layout>
      <c:overlay val="0"/>
      <c:txPr>
        <a:bodyPr/>
        <a:lstStyle/>
        <a:p>
          <a:pPr>
            <a:defRPr sz="1800"/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800" dirty="0" smtClean="0"/>
              <a:t>Міжбюджетні трансферти на 2022 рік</a:t>
            </a:r>
            <a:endParaRPr lang="uk-UA" sz="2800" dirty="0"/>
          </a:p>
        </c:rich>
      </c:tx>
      <c:layout>
        <c:manualLayout>
          <c:xMode val="edge"/>
          <c:yMode val="edge"/>
          <c:x val="5.6703429550498986E-2"/>
          <c:y val="3.0559967490910184E-2"/>
        </c:manualLayout>
      </c:layout>
      <c:overlay val="0"/>
      <c:spPr>
        <a:solidFill>
          <a:srgbClr val="EBF7D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28196606848425665"/>
          <c:y val="0.21228989063758769"/>
          <c:w val="0.56926385361374965"/>
          <c:h val="0.709190221657916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Лист1!$C$6</c:f>
              <c:strCache>
                <c:ptCount val="1"/>
                <c:pt idx="0">
                  <c:v>2021 рік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Лист1!$B$7:$B$13</c:f>
              <c:strCache>
                <c:ptCount val="7"/>
                <c:pt idx="0">
                  <c:v>Бюджет Криворізької сільської територіальної громади</c:v>
                </c:pt>
                <c:pt idx="1">
                  <c:v>Інші субвенції з обласного бюджету </c:v>
                </c:pt>
                <c:pt idx="2">
                  <c:v>Субвенція з місцевого бюджету на надання державної підтримки особам з особливими освітніми потребами за рахунок відповідної субвенції з державного бюджету</c:v>
                </c:pt>
                <c:pt idx="3">
                  <c:v>Бюджет Новодонецької селищної територіальної громади</c:v>
                </c:pt>
                <c:pt idx="4">
                  <c:v>Субвенція з місцевого бюджету на здійснення переданих видатків у сфері освіти за рахунок коштів освітньої субвенції</c:v>
                </c:pt>
                <c:pt idx="5">
                  <c:v>Інші дотації з обласного бюджету</c:v>
                </c:pt>
                <c:pt idx="6">
                  <c:v>Освітня субвенція з державного бюджету місцевим бюджетам </c:v>
                </c:pt>
              </c:strCache>
            </c:strRef>
          </c:cat>
          <c:val>
            <c:numRef>
              <c:f>Лист1!$C$7:$C$13</c:f>
              <c:numCache>
                <c:formatCode>#\ ##0;\-#\ ##0;#\ "-"</c:formatCode>
                <c:ptCount val="7"/>
                <c:pt idx="0">
                  <c:v>50282680</c:v>
                </c:pt>
                <c:pt idx="1">
                  <c:v>60128600</c:v>
                </c:pt>
                <c:pt idx="2">
                  <c:v>65000000</c:v>
                </c:pt>
                <c:pt idx="3">
                  <c:v>70124904</c:v>
                </c:pt>
                <c:pt idx="4">
                  <c:v>80431299</c:v>
                </c:pt>
                <c:pt idx="5">
                  <c:v>90431303</c:v>
                </c:pt>
                <c:pt idx="6">
                  <c:v>106805100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BE-42AC-8AB5-358C19DF9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75344296"/>
        <c:axId val="275344688"/>
      </c:barChart>
      <c:catAx>
        <c:axId val="275344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75344688"/>
        <c:crosses val="autoZero"/>
        <c:auto val="1"/>
        <c:lblAlgn val="ctr"/>
        <c:lblOffset val="100"/>
        <c:noMultiLvlLbl val="0"/>
      </c:catAx>
      <c:valAx>
        <c:axId val="275344688"/>
        <c:scaling>
          <c:orientation val="minMax"/>
        </c:scaling>
        <c:delete val="1"/>
        <c:axPos val="b"/>
        <c:numFmt formatCode="#\ ##0;\-#\ ##0;#\ &quot;-&quot;" sourceLinked="1"/>
        <c:majorTickMark val="out"/>
        <c:minorTickMark val="none"/>
        <c:tickLblPos val="nextTo"/>
        <c:crossAx val="275344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35" b="1" i="0" u="none" strike="noStrike" baseline="0">
                <a:solidFill>
                  <a:srgbClr val="C00000"/>
                </a:solidFill>
                <a:latin typeface="Arial Cyr"/>
                <a:ea typeface="Arial Cyr"/>
                <a:cs typeface="Arial Cyr"/>
              </a:defRPr>
            </a:pPr>
            <a:r>
              <a:rPr lang="uk-UA" baseline="0" dirty="0">
                <a:solidFill>
                  <a:srgbClr val="C00000"/>
                </a:solidFill>
              </a:rPr>
              <a:t>Структура </a:t>
            </a:r>
            <a:r>
              <a:rPr lang="uk-UA" baseline="0" dirty="0" smtClean="0">
                <a:solidFill>
                  <a:srgbClr val="C00000"/>
                </a:solidFill>
              </a:rPr>
              <a:t>видатків місцевого бюджету на 2022 рік</a:t>
            </a:r>
          </a:p>
          <a:p>
            <a:pPr>
              <a:defRPr sz="1935" b="1" i="0" u="none" strike="noStrike" baseline="0">
                <a:solidFill>
                  <a:srgbClr val="C00000"/>
                </a:solidFill>
                <a:latin typeface="Arial Cyr"/>
                <a:ea typeface="Arial Cyr"/>
                <a:cs typeface="Arial Cyr"/>
              </a:defRPr>
            </a:pPr>
            <a:r>
              <a:rPr lang="uk-UA" baseline="0" dirty="0" smtClean="0">
                <a:solidFill>
                  <a:srgbClr val="C00000"/>
                </a:solidFill>
              </a:rPr>
              <a:t>за бюджетними програмами</a:t>
            </a:r>
            <a:endParaRPr lang="uk-UA" baseline="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23907581858630594"/>
          <c:y val="2.9867518308463192E-2"/>
        </c:manualLayout>
      </c:layout>
      <c:overlay val="0"/>
      <c:spPr>
        <a:noFill/>
        <a:ln w="24326">
          <a:noFill/>
        </a:ln>
      </c:spPr>
    </c:title>
    <c:autoTitleDeleted val="0"/>
    <c:view3D>
      <c:rotX val="2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647444565141662"/>
          <c:y val="0.39385553441290622"/>
          <c:w val="0.52493660185967861"/>
          <c:h val="0.3799743260590502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163">
              <a:solidFill>
                <a:srgbClr val="000000"/>
              </a:solidFill>
              <a:prstDash val="solid"/>
            </a:ln>
          </c:spPr>
          <c:explosion val="17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58E-4DE2-AC38-5D38F207DE7F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16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58E-4DE2-AC38-5D38F207DE7F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16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758E-4DE2-AC38-5D38F207DE7F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16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58E-4DE2-AC38-5D38F207DE7F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16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758E-4DE2-AC38-5D38F207DE7F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16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58E-4DE2-AC38-5D38F207DE7F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16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758E-4DE2-AC38-5D38F207DE7F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16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58E-4DE2-AC38-5D38F207DE7F}"/>
              </c:ext>
            </c:extLst>
          </c:dPt>
          <c:dLbls>
            <c:dLbl>
              <c:idx val="0"/>
              <c:layout>
                <c:manualLayout>
                  <c:x val="-5.1020568183694069E-2"/>
                  <c:y val="-8.3955236213896542E-2"/>
                </c:manualLayout>
              </c:layout>
              <c:spPr>
                <a:noFill/>
                <a:ln cap="rnd">
                  <a:solidFill>
                    <a:srgbClr val="000000"/>
                  </a:solidFill>
                </a:ln>
                <a:effectLst>
                  <a:softEdge rad="63500"/>
                </a:effectLst>
                <a:scene3d>
                  <a:camera prst="orthographicFront"/>
                  <a:lightRig rig="threePt" dir="t"/>
                </a:scene3d>
                <a:sp3d>
                  <a:bevelB h="6350"/>
                </a:sp3d>
              </c:spPr>
              <c:txPr>
                <a:bodyPr/>
                <a:lstStyle/>
                <a:p>
                  <a:pPr>
                    <a:defRPr sz="1597" b="1" i="0" u="none" strike="noStrike" baseline="0">
                      <a:solidFill>
                        <a:srgbClr val="000099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8E-4DE2-AC38-5D38F207DE7F}"/>
                </c:ext>
              </c:extLst>
            </c:dLbl>
            <c:dLbl>
              <c:idx val="1"/>
              <c:layout>
                <c:manualLayout>
                  <c:x val="9.8231647930801108E-2"/>
                  <c:y val="-5.0373141728337893E-2"/>
                </c:manualLayout>
              </c:layout>
              <c:spPr>
                <a:noFill/>
                <a:ln cap="rnd">
                  <a:solidFill>
                    <a:srgbClr val="000000"/>
                  </a:solidFill>
                </a:ln>
                <a:effectLst>
                  <a:softEdge rad="63500"/>
                </a:effectLst>
                <a:scene3d>
                  <a:camera prst="orthographicFront"/>
                  <a:lightRig rig="threePt" dir="t"/>
                </a:scene3d>
                <a:sp3d>
                  <a:bevelB h="6350"/>
                </a:sp3d>
              </c:spPr>
              <c:txPr>
                <a:bodyPr/>
                <a:lstStyle/>
                <a:p>
                  <a:pPr>
                    <a:defRPr sz="1597" b="1" i="0" u="none" strike="noStrike" baseline="0">
                      <a:solidFill>
                        <a:srgbClr val="000099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8E-4DE2-AC38-5D38F207DE7F}"/>
                </c:ext>
              </c:extLst>
            </c:dLbl>
            <c:dLbl>
              <c:idx val="2"/>
              <c:layout>
                <c:manualLayout>
                  <c:x val="0.12046030802753432"/>
                  <c:y val="7.0895532802845954E-2"/>
                </c:manualLayout>
              </c:layout>
              <c:spPr>
                <a:noFill/>
                <a:ln cap="rnd">
                  <a:solidFill>
                    <a:srgbClr val="000000"/>
                  </a:solidFill>
                </a:ln>
                <a:effectLst>
                  <a:softEdge rad="63500"/>
                </a:effectLst>
                <a:scene3d>
                  <a:camera prst="orthographicFront"/>
                  <a:lightRig rig="threePt" dir="t"/>
                </a:scene3d>
                <a:sp3d>
                  <a:bevelB h="6350"/>
                </a:sp3d>
              </c:spPr>
              <c:txPr>
                <a:bodyPr/>
                <a:lstStyle/>
                <a:p>
                  <a:pPr>
                    <a:defRPr sz="1597" b="1" i="0" u="none" strike="noStrike" baseline="0">
                      <a:solidFill>
                        <a:srgbClr val="000099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8E-4DE2-AC38-5D38F207DE7F}"/>
                </c:ext>
              </c:extLst>
            </c:dLbl>
            <c:dLbl>
              <c:idx val="3"/>
              <c:layout>
                <c:manualLayout>
                  <c:x val="5.7080258835570094E-2"/>
                  <c:y val="0.2500000367258251"/>
                </c:manualLayout>
              </c:layout>
              <c:spPr>
                <a:noFill/>
                <a:ln cap="rnd">
                  <a:solidFill>
                    <a:srgbClr val="000000"/>
                  </a:solidFill>
                </a:ln>
                <a:effectLst>
                  <a:softEdge rad="63500"/>
                </a:effectLst>
                <a:scene3d>
                  <a:camera prst="orthographicFront"/>
                  <a:lightRig rig="threePt" dir="t"/>
                </a:scene3d>
                <a:sp3d>
                  <a:bevelB h="6350"/>
                </a:sp3d>
              </c:spPr>
              <c:txPr>
                <a:bodyPr/>
                <a:lstStyle/>
                <a:p>
                  <a:pPr>
                    <a:defRPr sz="1597" b="1" i="0" u="none" strike="noStrike" baseline="0">
                      <a:solidFill>
                        <a:srgbClr val="000099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8E-4DE2-AC38-5D38F207DE7F}"/>
                </c:ext>
              </c:extLst>
            </c:dLbl>
            <c:dLbl>
              <c:idx val="4"/>
              <c:layout>
                <c:manualLayout>
                  <c:x val="3.1664438171643649E-3"/>
                  <c:y val="8.2089564298032144E-2"/>
                </c:manualLayout>
              </c:layout>
              <c:spPr>
                <a:noFill/>
                <a:ln cap="rnd">
                  <a:solidFill>
                    <a:srgbClr val="000000"/>
                  </a:solidFill>
                </a:ln>
                <a:effectLst>
                  <a:softEdge rad="63500"/>
                </a:effectLst>
                <a:scene3d>
                  <a:camera prst="orthographicFront"/>
                  <a:lightRig rig="threePt" dir="t"/>
                </a:scene3d>
                <a:sp3d>
                  <a:bevelB h="6350"/>
                </a:sp3d>
              </c:spPr>
              <c:txPr>
                <a:bodyPr/>
                <a:lstStyle/>
                <a:p>
                  <a:pPr>
                    <a:defRPr sz="1597" b="1" i="0" u="none" strike="noStrike" baseline="0">
                      <a:solidFill>
                        <a:srgbClr val="000099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8E-4DE2-AC38-5D38F207DE7F}"/>
                </c:ext>
              </c:extLst>
            </c:dLbl>
            <c:dLbl>
              <c:idx val="5"/>
              <c:layout>
                <c:manualLayout>
                  <c:x val="-0.11959053467373185"/>
                  <c:y val="0.15485076901674238"/>
                </c:manualLayout>
              </c:layout>
              <c:spPr>
                <a:noFill/>
                <a:ln cap="rnd">
                  <a:solidFill>
                    <a:srgbClr val="000000"/>
                  </a:solidFill>
                </a:ln>
                <a:effectLst>
                  <a:softEdge rad="63500"/>
                </a:effectLst>
                <a:scene3d>
                  <a:camera prst="orthographicFront"/>
                  <a:lightRig rig="threePt" dir="t"/>
                </a:scene3d>
                <a:sp3d>
                  <a:bevelB h="6350"/>
                </a:sp3d>
              </c:spPr>
              <c:txPr>
                <a:bodyPr/>
                <a:lstStyle/>
                <a:p>
                  <a:pPr>
                    <a:defRPr sz="1597" b="1" i="0" u="none" strike="noStrike" baseline="0">
                      <a:solidFill>
                        <a:srgbClr val="000099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8E-4DE2-AC38-5D38F207DE7F}"/>
                </c:ext>
              </c:extLst>
            </c:dLbl>
            <c:dLbl>
              <c:idx val="6"/>
              <c:layout>
                <c:manualLayout>
                  <c:x val="-9.5630911702075008E-2"/>
                  <c:y val="-3.5447766401423011E-2"/>
                </c:manualLayout>
              </c:layout>
              <c:spPr>
                <a:noFill/>
                <a:ln cap="rnd">
                  <a:solidFill>
                    <a:srgbClr val="000000"/>
                  </a:solidFill>
                </a:ln>
                <a:effectLst>
                  <a:softEdge rad="63500"/>
                </a:effectLst>
                <a:scene3d>
                  <a:camera prst="orthographicFront"/>
                  <a:lightRig rig="threePt" dir="t"/>
                </a:scene3d>
                <a:sp3d>
                  <a:bevelB h="6350"/>
                </a:sp3d>
              </c:spPr>
              <c:txPr>
                <a:bodyPr/>
                <a:lstStyle/>
                <a:p>
                  <a:pPr>
                    <a:defRPr sz="1597" b="1" i="0" u="none" strike="noStrike" baseline="0">
                      <a:solidFill>
                        <a:srgbClr val="000099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8E-4DE2-AC38-5D38F207DE7F}"/>
                </c:ext>
              </c:extLst>
            </c:dLbl>
            <c:dLbl>
              <c:idx val="7"/>
              <c:layout>
                <c:manualLayout>
                  <c:x val="-5.8900118451326429E-2"/>
                  <c:y val="-0.12503833983368901"/>
                </c:manualLayout>
              </c:layout>
              <c:spPr>
                <a:noFill/>
                <a:ln cap="rnd">
                  <a:solidFill>
                    <a:srgbClr val="000000"/>
                  </a:solidFill>
                </a:ln>
                <a:effectLst>
                  <a:softEdge rad="63500"/>
                </a:effectLst>
                <a:scene3d>
                  <a:camera prst="orthographicFront"/>
                  <a:lightRig rig="threePt" dir="t"/>
                </a:scene3d>
                <a:sp3d>
                  <a:bevelB h="6350"/>
                </a:sp3d>
              </c:spPr>
              <c:txPr>
                <a:bodyPr/>
                <a:lstStyle/>
                <a:p>
                  <a:pPr>
                    <a:defRPr sz="1597" b="1" i="0" u="none" strike="noStrike" baseline="0">
                      <a:solidFill>
                        <a:srgbClr val="000099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8E-4DE2-AC38-5D38F207DE7F}"/>
                </c:ext>
              </c:extLst>
            </c:dLbl>
            <c:dLbl>
              <c:idx val="8"/>
              <c:layout>
                <c:manualLayout>
                  <c:x val="8.3857442348008494E-3"/>
                  <c:y val="-9.14179238773539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8E-4DE2-AC38-5D38F207DE7F}"/>
                </c:ext>
              </c:extLst>
            </c:dLbl>
            <c:numFmt formatCode="\О\с\н\о\в\н\о\й" sourceLinked="0"/>
            <c:spPr>
              <a:noFill/>
              <a:ln cap="rnd">
                <a:solidFill>
                  <a:srgbClr val="000000"/>
                </a:solidFill>
              </a:ln>
              <a:effectLst>
                <a:softEdge rad="63500"/>
              </a:effectLst>
              <a:scene3d>
                <a:camera prst="orthographicFront"/>
                <a:lightRig rig="threePt" dir="t"/>
              </a:scene3d>
              <a:sp3d>
                <a:bevelB h="6350"/>
              </a:sp3d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97" b="1" i="0" u="none" strike="noStrike" baseline="0">
                    <a:solidFill>
                      <a:srgbClr val="000099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Лист1!$B$6:$B$13</c:f>
              <c:strCache>
                <c:ptCount val="8"/>
                <c:pt idx="0">
                  <c:v>Фізична культура і спорт</c:v>
                </c:pt>
                <c:pt idx="1">
                  <c:v>Культура і мистецтво</c:v>
                </c:pt>
                <c:pt idx="2">
                  <c:v>Охорона здоров'я</c:v>
                </c:pt>
                <c:pt idx="3">
                  <c:v>Державне управління</c:v>
                </c:pt>
                <c:pt idx="4">
                  <c:v>Освіта</c:v>
                </c:pt>
                <c:pt idx="5">
                  <c:v>Соціальний захист та соціальне забезпечення</c:v>
                </c:pt>
                <c:pt idx="6">
                  <c:v>Житлово-комунальне господарство</c:v>
                </c:pt>
                <c:pt idx="7">
                  <c:v>Інші</c:v>
                </c:pt>
              </c:strCache>
            </c:strRef>
          </c:cat>
          <c:val>
            <c:numRef>
              <c:f>Лист1!$C$6:$C$13</c:f>
              <c:numCache>
                <c:formatCode>#\ ##0.0_ ;\-#\ ##0.0\ </c:formatCode>
                <c:ptCount val="8"/>
                <c:pt idx="0">
                  <c:v>18649.400000000001</c:v>
                </c:pt>
                <c:pt idx="1">
                  <c:v>19421.099999999999</c:v>
                </c:pt>
                <c:pt idx="2">
                  <c:v>7101.9</c:v>
                </c:pt>
                <c:pt idx="3">
                  <c:v>53097</c:v>
                </c:pt>
                <c:pt idx="4">
                  <c:v>307354.90000000002</c:v>
                </c:pt>
                <c:pt idx="5">
                  <c:v>20366.5</c:v>
                </c:pt>
                <c:pt idx="6">
                  <c:v>28891</c:v>
                </c:pt>
                <c:pt idx="7">
                  <c:v>9978.2000000000007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58E-4DE2-AC38-5D38F207DE7F}"/>
            </c:ext>
          </c:extLst>
        </c:ser>
        <c:dLbls>
          <c:showLegendKey val="0"/>
          <c:showVal val="1"/>
          <c:showCatName val="1"/>
          <c:showSerName val="0"/>
          <c:showPercent val="1"/>
          <c:showBubbleSize val="0"/>
          <c:separator>
</c:separator>
          <c:showLeaderLines val="1"/>
        </c:dLbls>
      </c:pie3DChart>
      <c:spPr>
        <a:noFill/>
        <a:ln w="253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4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chemeClr val="accent4">
                    <a:lumMod val="75000"/>
                  </a:schemeClr>
                </a:solidFill>
                <a:latin typeface="Arial Cyr"/>
                <a:ea typeface="Arial Cyr"/>
                <a:cs typeface="Arial Cyr"/>
              </a:defRPr>
            </a:pPr>
            <a:r>
              <a:rPr lang="uk-UA" sz="3200" baseline="0" dirty="0">
                <a:solidFill>
                  <a:schemeClr val="accent4">
                    <a:lumMod val="75000"/>
                  </a:schemeClr>
                </a:solidFill>
              </a:rPr>
              <a:t>Структура </a:t>
            </a:r>
            <a:r>
              <a:rPr lang="uk-UA" sz="3200" baseline="0" dirty="0" smtClean="0">
                <a:solidFill>
                  <a:schemeClr val="accent4">
                    <a:lumMod val="75000"/>
                  </a:schemeClr>
                </a:solidFill>
              </a:rPr>
              <a:t>видатків загального фонду</a:t>
            </a:r>
            <a:r>
              <a:rPr lang="en-US" sz="3200" baseline="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sz="3200" baseline="0" dirty="0" smtClean="0">
                <a:solidFill>
                  <a:schemeClr val="accent4">
                    <a:lumMod val="75000"/>
                  </a:schemeClr>
                </a:solidFill>
              </a:rPr>
              <a:t>за економічною структурою </a:t>
            </a:r>
          </a:p>
          <a:p>
            <a:pPr>
              <a:defRPr sz="2200" b="1" i="0" u="none" strike="noStrike" baseline="0">
                <a:solidFill>
                  <a:schemeClr val="accent4">
                    <a:lumMod val="75000"/>
                  </a:schemeClr>
                </a:solidFill>
                <a:latin typeface="Arial Cyr"/>
                <a:ea typeface="Arial Cyr"/>
                <a:cs typeface="Arial Cyr"/>
              </a:defRPr>
            </a:pPr>
            <a:r>
              <a:rPr lang="uk-UA" sz="3200" baseline="0" dirty="0" smtClean="0">
                <a:solidFill>
                  <a:schemeClr val="accent4">
                    <a:lumMod val="75000"/>
                  </a:schemeClr>
                </a:solidFill>
              </a:rPr>
              <a:t>на 2022 рік</a:t>
            </a:r>
            <a:endParaRPr lang="uk-UA" sz="3200" baseline="0" dirty="0">
              <a:solidFill>
                <a:schemeClr val="accent4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0872472125756485"/>
          <c:y val="1.8753169475968251E-2"/>
        </c:manualLayout>
      </c:layout>
      <c:overlay val="0"/>
      <c:spPr>
        <a:noFill/>
        <a:ln w="24371">
          <a:noFill/>
        </a:ln>
      </c:spPr>
    </c:title>
    <c:autoTitleDeleted val="0"/>
    <c:view3D>
      <c:rotX val="20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590222460342307"/>
          <c:y val="0.27918748879034161"/>
          <c:w val="0.52493660185967861"/>
          <c:h val="0.3799743260590502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185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plosion val="7"/>
            <c:extLst>
              <c:ext xmlns:c16="http://schemas.microsoft.com/office/drawing/2014/chart" uri="{C3380CC4-5D6E-409C-BE32-E72D297353CC}">
                <c16:uniqueId val="{00000000-A10F-40BF-B7F9-28920B962020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18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10F-40BF-B7F9-28920B962020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18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10F-40BF-B7F9-28920B962020}"/>
              </c:ext>
            </c:extLst>
          </c:dPt>
          <c:dPt>
            <c:idx val="3"/>
            <c:bubble3D val="0"/>
            <c:explosion val="2"/>
            <c:spPr>
              <a:solidFill>
                <a:srgbClr val="CCFFFF"/>
              </a:solidFill>
              <a:ln w="1218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10F-40BF-B7F9-28920B962020}"/>
              </c:ext>
            </c:extLst>
          </c:dPt>
          <c:dLbls>
            <c:dLbl>
              <c:idx val="0"/>
              <c:layout>
                <c:manualLayout>
                  <c:x val="-0.21703238088166163"/>
                  <c:y val="7.2797121887231711E-2"/>
                </c:manualLayout>
              </c:layout>
              <c:spPr>
                <a:noFill/>
                <a:ln w="3046" cap="rnd">
                  <a:solidFill>
                    <a:srgbClr val="000000"/>
                  </a:solidFill>
                  <a:prstDash val="solid"/>
                  <a:miter lim="800000"/>
                </a:ln>
                <a:effectLst>
                  <a:softEdge rad="63500"/>
                </a:effectLst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0F-40BF-B7F9-28920B962020}"/>
                </c:ext>
              </c:extLst>
            </c:dLbl>
            <c:dLbl>
              <c:idx val="1"/>
              <c:layout>
                <c:manualLayout>
                  <c:x val="2.2272090177216233E-2"/>
                  <c:y val="5.6116165470383644E-2"/>
                </c:manualLayout>
              </c:layout>
              <c:spPr>
                <a:noFill/>
                <a:ln w="3046" cap="rnd">
                  <a:solidFill>
                    <a:srgbClr val="000000"/>
                  </a:solidFill>
                  <a:prstDash val="solid"/>
                  <a:miter lim="800000"/>
                </a:ln>
                <a:effectLst>
                  <a:softEdge rad="63500"/>
                </a:effectLst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74990894986795"/>
                      <c:h val="0.22724430549352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10F-40BF-B7F9-28920B962020}"/>
                </c:ext>
              </c:extLst>
            </c:dLbl>
            <c:dLbl>
              <c:idx val="2"/>
              <c:layout>
                <c:manualLayout>
                  <c:x val="-0.12111419888412288"/>
                  <c:y val="0.11391910758810352"/>
                </c:manualLayout>
              </c:layout>
              <c:spPr>
                <a:noFill/>
                <a:ln w="3046" cap="rnd">
                  <a:solidFill>
                    <a:srgbClr val="000000"/>
                  </a:solidFill>
                  <a:prstDash val="solid"/>
                  <a:miter lim="800000"/>
                </a:ln>
                <a:effectLst>
                  <a:softEdge rad="63500"/>
                </a:effectLst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28121375424313"/>
                      <c:h val="0.153282715497990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10F-40BF-B7F9-28920B962020}"/>
                </c:ext>
              </c:extLst>
            </c:dLbl>
            <c:dLbl>
              <c:idx val="3"/>
              <c:layout>
                <c:manualLayout>
                  <c:x val="-0.18359211272351819"/>
                  <c:y val="6.1514947969601164E-2"/>
                </c:manualLayout>
              </c:layout>
              <c:spPr>
                <a:noFill/>
                <a:ln w="3046" cap="rnd">
                  <a:solidFill>
                    <a:srgbClr val="000000"/>
                  </a:solidFill>
                  <a:prstDash val="solid"/>
                  <a:miter lim="800000"/>
                </a:ln>
                <a:effectLst>
                  <a:softEdge rad="63500"/>
                </a:effectLst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0F-40BF-B7F9-28920B962020}"/>
                </c:ext>
              </c:extLst>
            </c:dLbl>
            <c:dLbl>
              <c:idx val="4"/>
              <c:layout>
                <c:manualLayout>
                  <c:x val="-0.14220156213280766"/>
                  <c:y val="0.19338299597567815"/>
                </c:manualLayout>
              </c:layout>
              <c:spPr>
                <a:noFill/>
                <a:ln w="3046" cap="rnd">
                  <a:solidFill>
                    <a:srgbClr val="000000"/>
                  </a:solidFill>
                  <a:prstDash val="solid"/>
                  <a:miter lim="800000"/>
                </a:ln>
                <a:effectLst>
                  <a:softEdge rad="63500"/>
                </a:effectLst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0F-40BF-B7F9-28920B962020}"/>
                </c:ext>
              </c:extLst>
            </c:dLbl>
            <c:dLbl>
              <c:idx val="5"/>
              <c:layout>
                <c:manualLayout>
                  <c:x val="-0.26448395692702631"/>
                  <c:y val="-4.3222513568258056E-2"/>
                </c:manualLayout>
              </c:layout>
              <c:spPr>
                <a:noFill/>
                <a:ln w="3046" cap="rnd">
                  <a:solidFill>
                    <a:srgbClr val="000000"/>
                  </a:solidFill>
                  <a:prstDash val="solid"/>
                  <a:miter lim="800000"/>
                </a:ln>
                <a:effectLst>
                  <a:softEdge rad="63500"/>
                </a:effectLst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0F-40BF-B7F9-28920B962020}"/>
                </c:ext>
              </c:extLst>
            </c:dLbl>
            <c:dLbl>
              <c:idx val="6"/>
              <c:layout>
                <c:manualLayout>
                  <c:x val="1.4298901136703013E-2"/>
                  <c:y val="-0.11842033083212888"/>
                </c:manualLayout>
              </c:layout>
              <c:spPr>
                <a:noFill/>
                <a:ln w="3046" cap="rnd">
                  <a:solidFill>
                    <a:srgbClr val="000000"/>
                  </a:solidFill>
                  <a:prstDash val="solid"/>
                  <a:miter lim="800000"/>
                </a:ln>
                <a:effectLst>
                  <a:softEdge rad="63500"/>
                </a:effectLst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0F-40BF-B7F9-28920B962020}"/>
                </c:ext>
              </c:extLst>
            </c:dLbl>
            <c:dLbl>
              <c:idx val="7"/>
              <c:layout>
                <c:manualLayout>
                  <c:x val="0.22451566438316672"/>
                  <c:y val="-9.0719304325639322E-2"/>
                </c:manualLayout>
              </c:layout>
              <c:spPr>
                <a:noFill/>
                <a:ln w="3046" cap="rnd">
                  <a:solidFill>
                    <a:srgbClr val="000000"/>
                  </a:solidFill>
                  <a:prstDash val="solid"/>
                  <a:miter lim="800000"/>
                </a:ln>
                <a:effectLst>
                  <a:softEdge rad="63500"/>
                </a:effectLst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accent5">
                          <a:lumMod val="75000"/>
                        </a:schemeClr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0F-40BF-B7F9-28920B962020}"/>
                </c:ext>
              </c:extLst>
            </c:dLbl>
            <c:numFmt formatCode="\О\с\н\о\в\н\о\й" sourceLinked="0"/>
            <c:spPr>
              <a:noFill/>
              <a:ln w="3046" cap="rnd">
                <a:solidFill>
                  <a:srgbClr val="000000"/>
                </a:solidFill>
                <a:prstDash val="solid"/>
                <a:miter lim="800000"/>
              </a:ln>
              <a:effectLst>
                <a:softEdge rad="63500"/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chemeClr val="accent5">
                        <a:lumMod val="75000"/>
                      </a:schemeClr>
                    </a:solidFill>
                    <a:latin typeface="Arial Cyr"/>
                    <a:ea typeface="Arial Cyr"/>
                    <a:cs typeface="Arial Cyr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Лист1!$B$6:$B$9</c:f>
              <c:strCache>
                <c:ptCount val="4"/>
                <c:pt idx="0">
                  <c:v>Оплата праці з нарахуваннями</c:v>
                </c:pt>
                <c:pt idx="1">
                  <c:v>Оплата комунальних послуг та енергоносіїв</c:v>
                </c:pt>
                <c:pt idx="2">
                  <c:v>Інші захищені видатки</c:v>
                </c:pt>
                <c:pt idx="3">
                  <c:v>Інші видатки</c:v>
                </c:pt>
              </c:strCache>
            </c:strRef>
          </c:cat>
          <c:val>
            <c:numRef>
              <c:f>Лист1!$C$6:$C$9</c:f>
              <c:numCache>
                <c:formatCode>#\ ##0.0_ ;\-#\ ##0.0\ </c:formatCode>
                <c:ptCount val="4"/>
                <c:pt idx="0">
                  <c:v>314466.3</c:v>
                </c:pt>
                <c:pt idx="1">
                  <c:v>34375.300000000003</c:v>
                </c:pt>
                <c:pt idx="2">
                  <c:v>12913.4</c:v>
                </c:pt>
                <c:pt idx="3">
                  <c:v>30427.1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0F-40BF-B7F9-28920B962020}"/>
            </c:ext>
          </c:extLst>
        </c:ser>
        <c:dLbls>
          <c:showLegendKey val="0"/>
          <c:showVal val="1"/>
          <c:showCatName val="1"/>
          <c:showSerName val="0"/>
          <c:showPercent val="1"/>
          <c:showBubbleSize val="0"/>
          <c:separator>
</c:separator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C00000"/>
                </a:solidFill>
                <a:latin typeface="Arial Cyr"/>
                <a:ea typeface="Arial Cyr"/>
                <a:cs typeface="Arial Cyr"/>
              </a:defRPr>
            </a:pPr>
            <a:r>
              <a:rPr lang="uk-UA" sz="2800" baseline="0" dirty="0" smtClean="0">
                <a:solidFill>
                  <a:srgbClr val="C00000"/>
                </a:solidFill>
              </a:rPr>
              <a:t>Видатки бюджету розвитку на 2022 рік</a:t>
            </a:r>
            <a:endParaRPr lang="uk-UA" sz="2800" baseline="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7186654897331846"/>
          <c:y val="2.9867539921995732E-2"/>
        </c:manualLayout>
      </c:layout>
      <c:overlay val="0"/>
      <c:spPr>
        <a:noFill/>
        <a:ln w="24326">
          <a:noFill/>
        </a:ln>
      </c:spPr>
    </c:title>
    <c:autoTitleDeleted val="0"/>
    <c:view3D>
      <c:rotX val="5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250728175911584E-2"/>
          <c:y val="0.37516388255206418"/>
          <c:w val="0.73916604477997616"/>
          <c:h val="0.5351145779674737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163">
              <a:solidFill>
                <a:srgbClr val="000000"/>
              </a:solidFill>
              <a:prstDash val="solid"/>
            </a:ln>
          </c:spPr>
          <c:explosion val="17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216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758E-4DE2-AC38-5D38F207DE7F}"/>
              </c:ext>
            </c:extLst>
          </c:dPt>
          <c:dPt>
            <c:idx val="1"/>
            <c:bubble3D val="0"/>
            <c:explosion val="10"/>
            <c:spPr>
              <a:solidFill>
                <a:srgbClr val="993366"/>
              </a:solidFill>
              <a:ln w="1216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58E-4DE2-AC38-5D38F207DE7F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216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758E-4DE2-AC38-5D38F207DE7F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216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58E-4DE2-AC38-5D38F207DE7F}"/>
              </c:ext>
            </c:extLst>
          </c:dPt>
          <c:dPt>
            <c:idx val="4"/>
            <c:bubble3D val="0"/>
            <c:explosion val="9"/>
            <c:spPr>
              <a:solidFill>
                <a:schemeClr val="accent5">
                  <a:lumMod val="60000"/>
                  <a:lumOff val="40000"/>
                </a:schemeClr>
              </a:solidFill>
              <a:ln w="1216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758E-4DE2-AC38-5D38F207DE7F}"/>
              </c:ext>
            </c:extLst>
          </c:dPt>
          <c:dPt>
            <c:idx val="5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216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58E-4DE2-AC38-5D38F207DE7F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16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758E-4DE2-AC38-5D38F207DE7F}"/>
              </c:ext>
            </c:extLst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2163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58E-4DE2-AC38-5D38F207DE7F}"/>
              </c:ext>
            </c:extLst>
          </c:dPt>
          <c:dLbls>
            <c:dLbl>
              <c:idx val="0"/>
              <c:layout>
                <c:manualLayout>
                  <c:x val="7.2896476021358445E-2"/>
                  <c:y val="0.1721195084259326"/>
                </c:manualLayout>
              </c:layout>
              <c:spPr>
                <a:noFill/>
                <a:ln cap="rnd">
                  <a:solidFill>
                    <a:srgbClr val="000000"/>
                  </a:solidFill>
                </a:ln>
                <a:effectLst>
                  <a:softEdge rad="63500"/>
                </a:effectLst>
                <a:scene3d>
                  <a:camera prst="orthographicFront"/>
                  <a:lightRig rig="threePt" dir="t"/>
                </a:scene3d>
                <a:sp3d>
                  <a:bevelB h="6350"/>
                </a:sp3d>
              </c:spPr>
              <c:txPr>
                <a:bodyPr/>
                <a:lstStyle/>
                <a:p>
                  <a:pPr>
                    <a:defRPr sz="1597" b="1" i="0" u="none" strike="noStrike" baseline="0">
                      <a:solidFill>
                        <a:srgbClr val="000099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8E-4DE2-AC38-5D38F207DE7F}"/>
                </c:ext>
              </c:extLst>
            </c:dLbl>
            <c:dLbl>
              <c:idx val="1"/>
              <c:layout>
                <c:manualLayout>
                  <c:x val="-4.3537828971168584E-2"/>
                  <c:y val="-2.046655383030406E-2"/>
                </c:manualLayout>
              </c:layout>
              <c:spPr>
                <a:noFill/>
                <a:ln cap="rnd">
                  <a:solidFill>
                    <a:srgbClr val="000000"/>
                  </a:solidFill>
                </a:ln>
                <a:effectLst>
                  <a:softEdge rad="63500"/>
                </a:effectLst>
                <a:scene3d>
                  <a:camera prst="orthographicFront"/>
                  <a:lightRig rig="threePt" dir="t"/>
                </a:scene3d>
                <a:sp3d>
                  <a:bevelB h="6350"/>
                </a:sp3d>
              </c:spPr>
              <c:txPr>
                <a:bodyPr/>
                <a:lstStyle/>
                <a:p>
                  <a:pPr>
                    <a:defRPr sz="1597" b="1" i="0" u="none" strike="noStrike" baseline="0">
                      <a:solidFill>
                        <a:srgbClr val="000099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8E-4DE2-AC38-5D38F207DE7F}"/>
                </c:ext>
              </c:extLst>
            </c:dLbl>
            <c:dLbl>
              <c:idx val="2"/>
              <c:layout>
                <c:manualLayout>
                  <c:x val="-0.12947403890082132"/>
                  <c:y val="4.0989035249098534E-2"/>
                </c:manualLayout>
              </c:layout>
              <c:spPr>
                <a:noFill/>
                <a:ln cap="rnd">
                  <a:solidFill>
                    <a:srgbClr val="000000"/>
                  </a:solidFill>
                </a:ln>
                <a:effectLst>
                  <a:softEdge rad="63500"/>
                </a:effectLst>
                <a:scene3d>
                  <a:camera prst="orthographicFront"/>
                  <a:lightRig rig="threePt" dir="t"/>
                </a:scene3d>
                <a:sp3d>
                  <a:bevelB h="6350"/>
                </a:sp3d>
              </c:spPr>
              <c:txPr>
                <a:bodyPr/>
                <a:lstStyle/>
                <a:p>
                  <a:pPr>
                    <a:defRPr sz="1597" b="1" i="0" u="none" strike="noStrike" baseline="0">
                      <a:solidFill>
                        <a:srgbClr val="000099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8E-4DE2-AC38-5D38F207DE7F}"/>
                </c:ext>
              </c:extLst>
            </c:dLbl>
            <c:dLbl>
              <c:idx val="3"/>
              <c:layout>
                <c:manualLayout>
                  <c:x val="0.17259610991786961"/>
                  <c:y val="2.9439252336448597E-2"/>
                </c:manualLayout>
              </c:layout>
              <c:spPr>
                <a:noFill/>
                <a:ln cap="rnd">
                  <a:solidFill>
                    <a:srgbClr val="000000"/>
                  </a:solidFill>
                </a:ln>
                <a:effectLst>
                  <a:softEdge rad="63500"/>
                </a:effectLst>
                <a:scene3d>
                  <a:camera prst="orthographicFront"/>
                  <a:lightRig rig="threePt" dir="t"/>
                </a:scene3d>
                <a:sp3d>
                  <a:bevelB h="6350"/>
                </a:sp3d>
              </c:spPr>
              <c:txPr>
                <a:bodyPr/>
                <a:lstStyle/>
                <a:p>
                  <a:pPr>
                    <a:defRPr sz="1597" b="1" i="0" u="none" strike="noStrike" baseline="0">
                      <a:solidFill>
                        <a:srgbClr val="000099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8E-4DE2-AC38-5D38F207DE7F}"/>
                </c:ext>
              </c:extLst>
            </c:dLbl>
            <c:dLbl>
              <c:idx val="4"/>
              <c:layout>
                <c:manualLayout>
                  <c:x val="-4.3039878613230616E-2"/>
                  <c:y val="1.6832732357053497E-2"/>
                </c:manualLayout>
              </c:layout>
              <c:spPr>
                <a:noFill/>
                <a:ln cap="rnd">
                  <a:solidFill>
                    <a:srgbClr val="000000"/>
                  </a:solidFill>
                </a:ln>
                <a:effectLst>
                  <a:softEdge rad="63500"/>
                </a:effectLst>
                <a:scene3d>
                  <a:camera prst="orthographicFront"/>
                  <a:lightRig rig="threePt" dir="t"/>
                </a:scene3d>
                <a:sp3d>
                  <a:bevelB h="6350"/>
                </a:sp3d>
              </c:spPr>
              <c:txPr>
                <a:bodyPr/>
                <a:lstStyle/>
                <a:p>
                  <a:pPr>
                    <a:defRPr sz="1597" b="1" i="0" u="none" strike="noStrike" baseline="0">
                      <a:solidFill>
                        <a:srgbClr val="000099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8E-4DE2-AC38-5D38F207DE7F}"/>
                </c:ext>
              </c:extLst>
            </c:dLbl>
            <c:dLbl>
              <c:idx val="5"/>
              <c:layout>
                <c:manualLayout>
                  <c:x val="-0.11959053467373185"/>
                  <c:y val="0.15485076901674238"/>
                </c:manualLayout>
              </c:layout>
              <c:spPr>
                <a:noFill/>
                <a:ln cap="rnd">
                  <a:solidFill>
                    <a:srgbClr val="000000"/>
                  </a:solidFill>
                </a:ln>
                <a:effectLst>
                  <a:softEdge rad="63500"/>
                </a:effectLst>
                <a:scene3d>
                  <a:camera prst="orthographicFront"/>
                  <a:lightRig rig="threePt" dir="t"/>
                </a:scene3d>
                <a:sp3d>
                  <a:bevelB h="6350"/>
                </a:sp3d>
              </c:spPr>
              <c:txPr>
                <a:bodyPr/>
                <a:lstStyle/>
                <a:p>
                  <a:pPr>
                    <a:defRPr sz="1597" b="1" i="0" u="none" strike="noStrike" baseline="0">
                      <a:solidFill>
                        <a:srgbClr val="000099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8E-4DE2-AC38-5D38F207DE7F}"/>
                </c:ext>
              </c:extLst>
            </c:dLbl>
            <c:dLbl>
              <c:idx val="6"/>
              <c:layout>
                <c:manualLayout>
                  <c:x val="-9.5630911702075008E-2"/>
                  <c:y val="-3.5447766401423011E-2"/>
                </c:manualLayout>
              </c:layout>
              <c:spPr>
                <a:noFill/>
                <a:ln cap="rnd">
                  <a:solidFill>
                    <a:srgbClr val="000000"/>
                  </a:solidFill>
                </a:ln>
                <a:effectLst>
                  <a:softEdge rad="63500"/>
                </a:effectLst>
                <a:scene3d>
                  <a:camera prst="orthographicFront"/>
                  <a:lightRig rig="threePt" dir="t"/>
                </a:scene3d>
                <a:sp3d>
                  <a:bevelB h="6350"/>
                </a:sp3d>
              </c:spPr>
              <c:txPr>
                <a:bodyPr/>
                <a:lstStyle/>
                <a:p>
                  <a:pPr>
                    <a:defRPr sz="1597" b="1" i="0" u="none" strike="noStrike" baseline="0">
                      <a:solidFill>
                        <a:srgbClr val="000099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8E-4DE2-AC38-5D38F207DE7F}"/>
                </c:ext>
              </c:extLst>
            </c:dLbl>
            <c:dLbl>
              <c:idx val="7"/>
              <c:layout>
                <c:manualLayout>
                  <c:x val="-5.8900118451326429E-2"/>
                  <c:y val="-0.12503833983368901"/>
                </c:manualLayout>
              </c:layout>
              <c:spPr>
                <a:noFill/>
                <a:ln cap="rnd">
                  <a:solidFill>
                    <a:srgbClr val="000000"/>
                  </a:solidFill>
                </a:ln>
                <a:effectLst>
                  <a:softEdge rad="63500"/>
                </a:effectLst>
                <a:scene3d>
                  <a:camera prst="orthographicFront"/>
                  <a:lightRig rig="threePt" dir="t"/>
                </a:scene3d>
                <a:sp3d>
                  <a:bevelB h="6350"/>
                </a:sp3d>
              </c:spPr>
              <c:txPr>
                <a:bodyPr/>
                <a:lstStyle/>
                <a:p>
                  <a:pPr>
                    <a:defRPr sz="1597" b="1" i="0" u="none" strike="noStrike" baseline="0">
                      <a:solidFill>
                        <a:srgbClr val="000099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8E-4DE2-AC38-5D38F207DE7F}"/>
                </c:ext>
              </c:extLst>
            </c:dLbl>
            <c:dLbl>
              <c:idx val="8"/>
              <c:layout>
                <c:manualLayout>
                  <c:x val="8.3857442348008494E-3"/>
                  <c:y val="-9.14179238773539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8E-4DE2-AC38-5D38F207DE7F}"/>
                </c:ext>
              </c:extLst>
            </c:dLbl>
            <c:numFmt formatCode="\О\с\н\о\в\н\о\й" sourceLinked="0"/>
            <c:spPr>
              <a:noFill/>
              <a:ln cap="rnd">
                <a:solidFill>
                  <a:srgbClr val="000000"/>
                </a:solidFill>
              </a:ln>
              <a:effectLst>
                <a:softEdge rad="63500"/>
              </a:effectLst>
              <a:scene3d>
                <a:camera prst="orthographicFront"/>
                <a:lightRig rig="threePt" dir="t"/>
              </a:scene3d>
              <a:sp3d>
                <a:bevelB h="6350"/>
              </a:sp3d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97" b="1" i="0" u="none" strike="noStrike" baseline="0">
                    <a:solidFill>
                      <a:srgbClr val="000099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Лист1!$B$6:$B$9</c:f>
              <c:strCache>
                <c:ptCount val="4"/>
                <c:pt idx="0">
                  <c:v>Співфінансування інвестиційних проєктів, що реалізуються за рахунок ДФРР</c:v>
                </c:pt>
                <c:pt idx="1">
                  <c:v>Капітальний ремонт об'єктів </c:v>
                </c:pt>
                <c:pt idx="2">
                  <c:v>Розроблення схем планування та забудови територій (містобудівна документація)</c:v>
                </c:pt>
                <c:pt idx="3">
                  <c:v>Придбання житла для окремих категорій населення відповідно до законодавства</c:v>
                </c:pt>
              </c:strCache>
            </c:strRef>
          </c:cat>
          <c:val>
            <c:numRef>
              <c:f>Лист1!$C$6:$C$9</c:f>
              <c:numCache>
                <c:formatCode>#,##0_ ;\-#,##0\ </c:formatCode>
                <c:ptCount val="4"/>
                <c:pt idx="0">
                  <c:v>2613.1999999999998</c:v>
                </c:pt>
                <c:pt idx="1">
                  <c:v>6094.3</c:v>
                </c:pt>
                <c:pt idx="2">
                  <c:v>200</c:v>
                </c:pt>
                <c:pt idx="3">
                  <c:v>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58E-4DE2-AC38-5D38F207DE7F}"/>
            </c:ext>
          </c:extLst>
        </c:ser>
        <c:dLbls>
          <c:showLegendKey val="0"/>
          <c:showVal val="1"/>
          <c:showCatName val="1"/>
          <c:showSerName val="0"/>
          <c:showPercent val="1"/>
          <c:showBubbleSize val="0"/>
          <c:separator>
</c:separator>
          <c:showLeaderLines val="1"/>
        </c:dLbls>
      </c:pie3DChart>
      <c:spPr>
        <a:noFill/>
        <a:ln w="253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4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0.80184</cdr:x>
      <cdr:y>0.20317</cdr:y>
    </cdr:from>
    <cdr:to>
      <cdr:x>0.9166</cdr:x>
      <cdr:y>0.25664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32232" y="1444317"/>
          <a:ext cx="1378568" cy="380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тис. </a:t>
          </a:r>
          <a:r>
            <a:rPr lang="uk-UA" sz="20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грн.</a:t>
          </a:r>
          <a:endParaRPr lang="uk-UA" sz="2000" b="1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0.75251</cdr:x>
      <cdr:y>0.10516</cdr:y>
    </cdr:from>
    <cdr:to>
      <cdr:x>0.93633</cdr:x>
      <cdr:y>0.19869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46103" y="665050"/>
          <a:ext cx="2038710" cy="5915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грн.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0.65776</cdr:x>
      <cdr:y>0.23659</cdr:y>
    </cdr:from>
    <cdr:to>
      <cdr:x>0.79144</cdr:x>
      <cdr:y>0.2787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95232" y="1496272"/>
          <a:ext cx="1482643" cy="266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uk-UA" sz="1600" b="1" dirty="0" smtClean="0"/>
            <a:t>106 805 100</a:t>
          </a:r>
          <a:endParaRPr lang="uk-UA" sz="1600" b="1" dirty="0"/>
        </a:p>
      </cdr:txBody>
    </cdr:sp>
  </cdr:relSizeAnchor>
  <cdr:relSizeAnchor xmlns:cdr="http://schemas.openxmlformats.org/drawingml/2006/chartDrawing">
    <cdr:from>
      <cdr:x>0.5799</cdr:x>
      <cdr:y>0.33586</cdr:y>
    </cdr:from>
    <cdr:to>
      <cdr:x>0.71357</cdr:x>
      <cdr:y>0.37797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431678" y="2124103"/>
          <a:ext cx="1482532" cy="266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uk-UA" sz="1600" b="1" dirty="0" smtClean="0"/>
            <a:t>6 875 100</a:t>
          </a:r>
          <a:endParaRPr lang="uk-UA" sz="1600" b="1" dirty="0"/>
        </a:p>
      </cdr:txBody>
    </cdr:sp>
  </cdr:relSizeAnchor>
  <cdr:relSizeAnchor xmlns:cdr="http://schemas.openxmlformats.org/drawingml/2006/chartDrawing">
    <cdr:from>
      <cdr:x>0.3902</cdr:x>
      <cdr:y>0.84419</cdr:y>
    </cdr:from>
    <cdr:to>
      <cdr:x>0.52387</cdr:x>
      <cdr:y>0.88629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327698" y="5338951"/>
          <a:ext cx="1482532" cy="266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uk-UA" sz="1600" b="1" dirty="0" smtClean="0"/>
            <a:t>124 904</a:t>
          </a:r>
          <a:endParaRPr lang="uk-UA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0.84551</cdr:x>
      <cdr:y>0.09721</cdr:y>
    </cdr:from>
    <cdr:to>
      <cdr:x>0.95074</cdr:x>
      <cdr:y>0.15866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516618" y="571500"/>
          <a:ext cx="1090246" cy="360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0.84623</cdr:x>
      <cdr:y>0.07046</cdr:y>
    </cdr:from>
    <cdr:to>
      <cdr:x>0.98575</cdr:x>
      <cdr:y>0.15737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525411" y="413239"/>
          <a:ext cx="1441939" cy="509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800" b="1" dirty="0">
              <a:solidFill>
                <a:srgbClr val="000099"/>
              </a:solidFill>
            </a:rPr>
            <a:t>т</a:t>
          </a:r>
          <a:r>
            <a:rPr lang="uk-UA" sz="1800" b="1" dirty="0" smtClean="0">
              <a:solidFill>
                <a:srgbClr val="000099"/>
              </a:solidFill>
            </a:rPr>
            <a:t>ис. грн</a:t>
          </a:r>
          <a:endParaRPr lang="uk-UA" sz="1800" b="1" dirty="0">
            <a:solidFill>
              <a:srgbClr val="000099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0.8174</cdr:x>
      <cdr:y>0.08916</cdr:y>
    </cdr:from>
    <cdr:to>
      <cdr:x>0.93216</cdr:x>
      <cdr:y>0.14263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19092" y="633852"/>
          <a:ext cx="1378568" cy="380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тис. </a:t>
          </a:r>
          <a:r>
            <a:rPr lang="uk-UA" sz="20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грн.</a:t>
          </a:r>
          <a:endParaRPr lang="uk-UA" sz="2000" b="1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0.84551</cdr:x>
      <cdr:y>0.09721</cdr:y>
    </cdr:from>
    <cdr:to>
      <cdr:x>0.95074</cdr:x>
      <cdr:y>0.15866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516618" y="571500"/>
          <a:ext cx="1090246" cy="360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/>
        </a:p>
      </cdr:txBody>
    </cdr:sp>
  </cdr:relSizeAnchor>
  <cdr:relSizeAnchor xmlns:cdr="http://schemas.openxmlformats.org/drawingml/2006/chartDrawing">
    <cdr:from>
      <cdr:x>0.82691</cdr:x>
      <cdr:y>0.11425</cdr:y>
    </cdr:from>
    <cdr:to>
      <cdr:x>0.96643</cdr:x>
      <cdr:y>0.20116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00347" y="776291"/>
          <a:ext cx="1687296" cy="590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2000" b="1" dirty="0">
              <a:solidFill>
                <a:schemeClr val="accent5">
                  <a:lumMod val="50000"/>
                </a:schemeClr>
              </a:solidFill>
            </a:rPr>
            <a:t>т</a:t>
          </a:r>
          <a:r>
            <a:rPr lang="uk-UA" sz="2000" b="1" dirty="0" smtClean="0">
              <a:solidFill>
                <a:schemeClr val="accent5">
                  <a:lumMod val="50000"/>
                </a:schemeClr>
              </a:solidFill>
            </a:rPr>
            <a:t>ис. грн.</a:t>
          </a:r>
          <a:endParaRPr lang="uk-UA" sz="2000" b="1" dirty="0">
            <a:solidFill>
              <a:schemeClr val="accent5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0.5214</cdr:x>
      <cdr:y>0.88411</cdr:y>
    </cdr:from>
    <cdr:to>
      <cdr:x>0.79177</cdr:x>
      <cdr:y>0.94436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305622" y="6007099"/>
          <a:ext cx="3269689" cy="409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800" b="1" dirty="0" smtClean="0">
              <a:solidFill>
                <a:srgbClr val="000099"/>
              </a:solidFill>
            </a:rPr>
            <a:t>Всього: 9 502,5 тис. грн.</a:t>
          </a:r>
          <a:endParaRPr lang="uk-UA" sz="1800" b="1" dirty="0">
            <a:solidFill>
              <a:srgbClr val="000099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9375" y="739775"/>
            <a:ext cx="6577013" cy="3700463"/>
          </a:xfrm>
          <a:custGeom>
            <a:avLst/>
            <a:gdLst>
              <a:gd name="T0" fmla="*/ 0 w 120000"/>
              <a:gd name="T1" fmla="*/ 0 h 120000"/>
              <a:gd name="T2" fmla="*/ 174193231 w 120000"/>
              <a:gd name="T3" fmla="*/ 0 h 120000"/>
              <a:gd name="T4" fmla="*/ 174193231 w 120000"/>
              <a:gd name="T5" fmla="*/ 97983678 h 120000"/>
              <a:gd name="T6" fmla="*/ 0 w 120000"/>
              <a:gd name="T7" fmla="*/ 97983678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87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060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0641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custGeom>
            <a:avLst/>
            <a:gdLst>
              <a:gd name="T0" fmla="*/ 0 w 120000"/>
              <a:gd name="T1" fmla="*/ 0 h 120000"/>
              <a:gd name="T2" fmla="*/ 232257641 w 120000"/>
              <a:gd name="T3" fmla="*/ 0 h 120000"/>
              <a:gd name="T4" fmla="*/ 232257641 w 120000"/>
              <a:gd name="T5" fmla="*/ 97983678 h 120000"/>
              <a:gd name="T6" fmla="*/ 0 w 120000"/>
              <a:gd name="T7" fmla="*/ 97983678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72706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1440" tIns="45720" rIns="91440" bIns="45720"/>
          <a:lstStyle/>
          <a:p>
            <a:pPr marL="0" indent="0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681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custGeom>
            <a:avLst/>
            <a:gdLst>
              <a:gd name="T0" fmla="*/ 0 w 120000"/>
              <a:gd name="T1" fmla="*/ 0 h 120000"/>
              <a:gd name="T2" fmla="*/ 232257641 w 120000"/>
              <a:gd name="T3" fmla="*/ 0 h 120000"/>
              <a:gd name="T4" fmla="*/ 232257641 w 120000"/>
              <a:gd name="T5" fmla="*/ 97983678 h 120000"/>
              <a:gd name="T6" fmla="*/ 0 w 120000"/>
              <a:gd name="T7" fmla="*/ 97983678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70658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1440" tIns="45720" rIns="91440" bIns="45720"/>
          <a:lstStyle/>
          <a:p>
            <a:pPr marL="0" indent="0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64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custGeom>
            <a:avLst/>
            <a:gdLst>
              <a:gd name="T0" fmla="*/ 0 w 120000"/>
              <a:gd name="T1" fmla="*/ 0 h 120000"/>
              <a:gd name="T2" fmla="*/ 232257641 w 120000"/>
              <a:gd name="T3" fmla="*/ 0 h 120000"/>
              <a:gd name="T4" fmla="*/ 232257641 w 120000"/>
              <a:gd name="T5" fmla="*/ 97983678 h 120000"/>
              <a:gd name="T6" fmla="*/ 0 w 120000"/>
              <a:gd name="T7" fmla="*/ 97983678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72706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1440" tIns="45720" rIns="91440" bIns="45720"/>
          <a:lstStyle/>
          <a:p>
            <a:pPr marL="0" indent="0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356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custGeom>
            <a:avLst/>
            <a:gdLst>
              <a:gd name="T0" fmla="*/ 0 w 120000"/>
              <a:gd name="T1" fmla="*/ 0 h 120000"/>
              <a:gd name="T2" fmla="*/ 232257641 w 120000"/>
              <a:gd name="T3" fmla="*/ 0 h 120000"/>
              <a:gd name="T4" fmla="*/ 232257641 w 120000"/>
              <a:gd name="T5" fmla="*/ 97983678 h 120000"/>
              <a:gd name="T6" fmla="*/ 0 w 120000"/>
              <a:gd name="T7" fmla="*/ 97983678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70658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1440" tIns="45720" rIns="91440" bIns="45720"/>
          <a:lstStyle/>
          <a:p>
            <a:pPr marL="0" indent="0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29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custGeom>
            <a:avLst/>
            <a:gdLst>
              <a:gd name="T0" fmla="*/ 0 w 120000"/>
              <a:gd name="T1" fmla="*/ 0 h 120000"/>
              <a:gd name="T2" fmla="*/ 232257641 w 120000"/>
              <a:gd name="T3" fmla="*/ 0 h 120000"/>
              <a:gd name="T4" fmla="*/ 232257641 w 120000"/>
              <a:gd name="T5" fmla="*/ 97983678 h 120000"/>
              <a:gd name="T6" fmla="*/ 0 w 120000"/>
              <a:gd name="T7" fmla="*/ 97983678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77826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1440" tIns="45720" rIns="91440" bIns="45720"/>
          <a:lstStyle/>
          <a:p>
            <a:pPr marL="0" indent="0"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86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custGeom>
            <a:avLst/>
            <a:gdLst>
              <a:gd name="T0" fmla="*/ 0 w 120000"/>
              <a:gd name="T1" fmla="*/ 0 h 120000"/>
              <a:gd name="T2" fmla="*/ 232257641 w 120000"/>
              <a:gd name="T3" fmla="*/ 0 h 120000"/>
              <a:gd name="T4" fmla="*/ 232257641 w 120000"/>
              <a:gd name="T5" fmla="*/ 97983678 h 120000"/>
              <a:gd name="T6" fmla="*/ 0 w 120000"/>
              <a:gd name="T7" fmla="*/ 97983678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72706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1440" tIns="45720" rIns="91440" bIns="45720"/>
          <a:lstStyle/>
          <a:p>
            <a:pPr marL="0" indent="0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31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custGeom>
            <a:avLst/>
            <a:gdLst>
              <a:gd name="T0" fmla="*/ 0 w 120000"/>
              <a:gd name="T1" fmla="*/ 0 h 120000"/>
              <a:gd name="T2" fmla="*/ 232257641 w 120000"/>
              <a:gd name="T3" fmla="*/ 0 h 120000"/>
              <a:gd name="T4" fmla="*/ 232257641 w 120000"/>
              <a:gd name="T5" fmla="*/ 97983678 h 120000"/>
              <a:gd name="T6" fmla="*/ 0 w 120000"/>
              <a:gd name="T7" fmla="*/ 97983678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72706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1440" tIns="45720" rIns="91440" bIns="45720"/>
          <a:lstStyle/>
          <a:p>
            <a:pPr marL="0" indent="0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77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custGeom>
            <a:avLst/>
            <a:gdLst>
              <a:gd name="T0" fmla="*/ 0 w 120000"/>
              <a:gd name="T1" fmla="*/ 0 h 120000"/>
              <a:gd name="T2" fmla="*/ 232257641 w 120000"/>
              <a:gd name="T3" fmla="*/ 0 h 120000"/>
              <a:gd name="T4" fmla="*/ 232257641 w 120000"/>
              <a:gd name="T5" fmla="*/ 97983678 h 120000"/>
              <a:gd name="T6" fmla="*/ 0 w 120000"/>
              <a:gd name="T7" fmla="*/ 97983678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64514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1440" tIns="45720" rIns="91440" bIns="45720"/>
          <a:lstStyle/>
          <a:p>
            <a:pPr marL="0" indent="0"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82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custGeom>
            <a:avLst/>
            <a:gdLst>
              <a:gd name="T0" fmla="*/ 0 w 120000"/>
              <a:gd name="T1" fmla="*/ 0 h 120000"/>
              <a:gd name="T2" fmla="*/ 232257641 w 120000"/>
              <a:gd name="T3" fmla="*/ 0 h 120000"/>
              <a:gd name="T4" fmla="*/ 232257641 w 120000"/>
              <a:gd name="T5" fmla="*/ 97983678 h 120000"/>
              <a:gd name="T6" fmla="*/ 0 w 120000"/>
              <a:gd name="T7" fmla="*/ 97983678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72706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1440" tIns="45720" rIns="91440" bIns="45720"/>
          <a:lstStyle/>
          <a:p>
            <a:pPr marL="0" indent="0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61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custGeom>
            <a:avLst/>
            <a:gdLst>
              <a:gd name="T0" fmla="*/ 0 w 120000"/>
              <a:gd name="T1" fmla="*/ 0 h 120000"/>
              <a:gd name="T2" fmla="*/ 232257641 w 120000"/>
              <a:gd name="T3" fmla="*/ 0 h 120000"/>
              <a:gd name="T4" fmla="*/ 232257641 w 120000"/>
              <a:gd name="T5" fmla="*/ 97983678 h 120000"/>
              <a:gd name="T6" fmla="*/ 0 w 120000"/>
              <a:gd name="T7" fmla="*/ 97983678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72706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1440" tIns="45720" rIns="91440" bIns="45720"/>
          <a:lstStyle/>
          <a:p>
            <a:pPr marL="0" indent="0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69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custGeom>
            <a:avLst/>
            <a:gdLst>
              <a:gd name="T0" fmla="*/ 0 w 120000"/>
              <a:gd name="T1" fmla="*/ 0 h 120000"/>
              <a:gd name="T2" fmla="*/ 232257641 w 120000"/>
              <a:gd name="T3" fmla="*/ 0 h 120000"/>
              <a:gd name="T4" fmla="*/ 232257641 w 120000"/>
              <a:gd name="T5" fmla="*/ 97983678 h 120000"/>
              <a:gd name="T6" fmla="*/ 0 w 120000"/>
              <a:gd name="T7" fmla="*/ 97983678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72706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1440" tIns="45720" rIns="91440" bIns="45720"/>
          <a:lstStyle/>
          <a:p>
            <a:pPr marL="0" indent="0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09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custGeom>
            <a:avLst/>
            <a:gdLst>
              <a:gd name="T0" fmla="*/ 0 w 120000"/>
              <a:gd name="T1" fmla="*/ 0 h 120000"/>
              <a:gd name="T2" fmla="*/ 232257641 w 120000"/>
              <a:gd name="T3" fmla="*/ 0 h 120000"/>
              <a:gd name="T4" fmla="*/ 232257641 w 120000"/>
              <a:gd name="T5" fmla="*/ 97983678 h 120000"/>
              <a:gd name="T6" fmla="*/ 0 w 120000"/>
              <a:gd name="T7" fmla="*/ 97983678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72706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1440" tIns="45720" rIns="91440" bIns="45720"/>
          <a:lstStyle/>
          <a:p>
            <a:pPr marL="0" indent="0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66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custGeom>
            <a:avLst/>
            <a:gdLst>
              <a:gd name="T0" fmla="*/ 0 w 120000"/>
              <a:gd name="T1" fmla="*/ 0 h 120000"/>
              <a:gd name="T2" fmla="*/ 232257641 w 120000"/>
              <a:gd name="T3" fmla="*/ 0 h 120000"/>
              <a:gd name="T4" fmla="*/ 232257641 w 120000"/>
              <a:gd name="T5" fmla="*/ 97983678 h 120000"/>
              <a:gd name="T6" fmla="*/ 0 w 120000"/>
              <a:gd name="T7" fmla="*/ 97983678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76802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1440" tIns="45720" rIns="91440" bIns="45720"/>
          <a:lstStyle/>
          <a:p>
            <a:pPr marL="0" indent="0"/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8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3;p2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Google Shape;24;p2"/>
            <p:cNvCxnSpPr>
              <a:cxnSpLocks noChangeShapeType="1"/>
            </p:cNvCxnSpPr>
            <p:nvPr/>
          </p:nvCxnSpPr>
          <p:spPr bwMode="auto"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>
              <a:solidFill>
                <a:srgbClr val="BFBFBF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6" name="Google Shape;25;p2"/>
            <p:cNvCxnSpPr>
              <a:cxnSpLocks noChangeShapeType="1"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7" name="Google Shape;26;p2"/>
            <p:cNvSpPr>
              <a:spLocks/>
            </p:cNvSpPr>
            <p:nvPr/>
          </p:nvSpPr>
          <p:spPr bwMode="auto">
            <a:xfrm>
              <a:off x="9182100" y="-8467"/>
              <a:ext cx="3006725" cy="6866467"/>
            </a:xfrm>
            <a:custGeom>
              <a:avLst/>
              <a:gdLst/>
              <a:ahLst/>
              <a:cxnLst>
                <a:cxn ang="0">
                  <a:pos x="2045532" y="0"/>
                </a:cxn>
                <a:cxn ang="0">
                  <a:pos x="3007349" y="0"/>
                </a:cxn>
                <a:cxn ang="0">
                  <a:pos x="3007349" y="6866467"/>
                </a:cxn>
                <a:cxn ang="0">
                  <a:pos x="0" y="6866467"/>
                </a:cxn>
                <a:cxn ang="0">
                  <a:pos x="2045532" y="0"/>
                </a:cxn>
              </a:cxnLst>
              <a:rect l="0" t="0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Google Shape;27;p2"/>
            <p:cNvSpPr>
              <a:spLocks/>
            </p:cNvSpPr>
            <p:nvPr/>
          </p:nvSpPr>
          <p:spPr bwMode="auto">
            <a:xfrm>
              <a:off x="9602788" y="-8467"/>
              <a:ext cx="2589212" cy="68664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73311" y="0"/>
                </a:cxn>
                <a:cxn ang="0">
                  <a:pos x="2573311" y="6866467"/>
                </a:cxn>
                <a:cxn ang="0">
                  <a:pos x="1202336" y="6866467"/>
                </a:cxn>
                <a:cxn ang="0">
                  <a:pos x="0" y="0"/>
                </a:cxn>
              </a:cxnLst>
              <a:rect l="0" t="0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Google Shape;28;p2"/>
            <p:cNvSpPr>
              <a:spLocks noChangeArrowheads="1"/>
            </p:cNvSpPr>
            <p:nvPr/>
          </p:nvSpPr>
          <p:spPr bwMode="auto"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10" name="Google Shape;29;p2"/>
            <p:cNvSpPr>
              <a:spLocks/>
            </p:cNvSpPr>
            <p:nvPr/>
          </p:nvSpPr>
          <p:spPr bwMode="auto">
            <a:xfrm>
              <a:off x="9334500" y="-8467"/>
              <a:ext cx="2854325" cy="68664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58013" y="0"/>
                </a:cxn>
                <a:cxn ang="0">
                  <a:pos x="2858013" y="6866467"/>
                </a:cxn>
                <a:cxn ang="0">
                  <a:pos x="2473942" y="6866467"/>
                </a:cxn>
                <a:cxn ang="0">
                  <a:pos x="0" y="0"/>
                </a:cxn>
              </a:cxnLst>
              <a:rect l="0" t="0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Google Shape;30;p2"/>
            <p:cNvSpPr>
              <a:spLocks/>
            </p:cNvSpPr>
            <p:nvPr/>
          </p:nvSpPr>
          <p:spPr bwMode="auto">
            <a:xfrm>
              <a:off x="10898188" y="-8467"/>
              <a:ext cx="1290637" cy="6866467"/>
            </a:xfrm>
            <a:custGeom>
              <a:avLst/>
              <a:gdLst/>
              <a:ahLst/>
              <a:cxnLst>
                <a:cxn ang="0">
                  <a:pos x="1019735" y="0"/>
                </a:cxn>
                <a:cxn ang="0">
                  <a:pos x="1290094" y="0"/>
                </a:cxn>
                <a:cxn ang="0">
                  <a:pos x="1290094" y="6858000"/>
                </a:cxn>
                <a:cxn ang="0">
                  <a:pos x="0" y="6858000"/>
                </a:cxn>
                <a:cxn ang="0">
                  <a:pos x="1019735" y="0"/>
                </a:cxn>
              </a:cxnLst>
              <a:rect l="0" t="0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Google Shape;31;p2"/>
            <p:cNvSpPr>
              <a:spLocks/>
            </p:cNvSpPr>
            <p:nvPr/>
          </p:nvSpPr>
          <p:spPr bwMode="auto">
            <a:xfrm>
              <a:off x="10939463" y="-8467"/>
              <a:ext cx="1249362" cy="68664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9825" y="0"/>
                </a:cxn>
                <a:cxn ang="0">
                  <a:pos x="1249825" y="6858000"/>
                </a:cxn>
                <a:cxn ang="0">
                  <a:pos x="1109382" y="6858000"/>
                </a:cxn>
                <a:cxn ang="0">
                  <a:pos x="0" y="0"/>
                </a:cxn>
              </a:cxnLst>
              <a:rect l="0" t="0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Google Shape;32;p2"/>
            <p:cNvSpPr>
              <a:spLocks noChangeArrowheads="1"/>
            </p:cNvSpPr>
            <p:nvPr/>
          </p:nvSpPr>
          <p:spPr bwMode="auto"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14" name="Google Shape;33;p2"/>
            <p:cNvSpPr>
              <a:spLocks noChangeArrowheads="1"/>
            </p:cNvSpPr>
            <p:nvPr/>
          </p:nvSpPr>
          <p:spPr bwMode="auto"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36;p2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Google Shape;37;p2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Google Shape;38;p2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695F0-59AF-44BC-892D-9223113105D3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1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2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2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6A76B-AC74-48AF-ACED-49CE4F481A1C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8;p1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r>
              <a:rPr lang="en-US" sz="8000">
                <a:solidFill>
                  <a:srgbClr val="BFE471"/>
                </a:solidFill>
              </a:rPr>
              <a:t>“</a:t>
            </a:r>
            <a:endParaRPr lang="ru-RU"/>
          </a:p>
        </p:txBody>
      </p:sp>
      <p:sp>
        <p:nvSpPr>
          <p:cNvPr id="6" name="Google Shape;119;p1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r>
              <a:rPr lang="en-US" sz="8000">
                <a:solidFill>
                  <a:srgbClr val="BFE471"/>
                </a:solidFill>
              </a:rPr>
              <a:t>”</a:t>
            </a:r>
            <a:endParaRPr lang="ru-RU"/>
          </a:p>
        </p:txBody>
      </p:sp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115;p14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Google Shape;116;p14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Google Shape;117;p14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7E0AE-73D3-4284-8947-BA397BD2BB21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" name="Google Shape;1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2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2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A0102-C0A1-4759-BABF-2B126614E873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" name="Google Shape;1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2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2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48330-3886-44F8-8B59-DFC74FE916FA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" name="Google Shape;1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2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2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3F43C-74CD-47E1-A757-C5D02AD2EAE3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" name="Google Shape;1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2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2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C070D-1DF0-4BC2-A507-58026B3BBC86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7" name="Google Shape;1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Google Shape;2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Google Shape;2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5FE66-652E-4AE0-B981-24FFD7F010A7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Google Shape;2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2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A9E7B-94F9-4CE7-B876-A254EE45F7DD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Google Shape;2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Google Shape;2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C7EE3-BA28-4A57-928A-A92738AE1628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1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2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2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0A2C4-691D-45E0-9077-80AA40C30B3F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/>
            <a:endParaRPr noProof="0" dirty="0">
              <a:sym typeface="Trebuchet MS"/>
            </a:endParaRPr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1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2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2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0E597-76ED-4CC9-9440-BB83DA6D89CB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19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20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21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B7D3B-7BA9-44C5-8C9C-16983FF1738E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3;p12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r>
              <a:rPr lang="en-US" sz="8000">
                <a:solidFill>
                  <a:srgbClr val="BFE471"/>
                </a:solidFill>
              </a:rPr>
              <a:t>“</a:t>
            </a:r>
            <a:endParaRPr lang="ru-RU"/>
          </a:p>
        </p:txBody>
      </p:sp>
      <p:sp>
        <p:nvSpPr>
          <p:cNvPr id="6" name="Google Shape;104;p12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r>
              <a:rPr lang="en-US" sz="8000">
                <a:solidFill>
                  <a:srgbClr val="BFE471"/>
                </a:solidFill>
              </a:rPr>
              <a:t>”</a:t>
            </a:r>
            <a:endParaRPr lang="ru-RU" sz="1800">
              <a:solidFill>
                <a:srgbClr val="BFE471"/>
              </a:solidFill>
            </a:endParaRPr>
          </a:p>
        </p:txBody>
      </p:sp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anchor="ctr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100;p12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Google Shape;101;p12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Google Shape;102;p12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7B09F-A7C0-4B9D-B4F0-4D337FFD7897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oogle Shape;6;p1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1032" name="Google Shape;7;p1"/>
            <p:cNvCxnSpPr>
              <a:cxnSpLocks noChangeShapeType="1"/>
            </p:cNvCxnSpPr>
            <p:nvPr/>
          </p:nvCxnSpPr>
          <p:spPr bwMode="auto"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>
              <a:solidFill>
                <a:srgbClr val="BFBFBF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1033" name="Google Shape;8;p1"/>
            <p:cNvCxnSpPr>
              <a:cxnSpLocks noChangeShapeType="1"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>
              <a:solidFill>
                <a:srgbClr val="D8D8D8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1034" name="Google Shape;9;p1"/>
            <p:cNvSpPr>
              <a:spLocks/>
            </p:cNvSpPr>
            <p:nvPr/>
          </p:nvSpPr>
          <p:spPr bwMode="auto">
            <a:xfrm>
              <a:off x="9182100" y="-8467"/>
              <a:ext cx="3006725" cy="6866467"/>
            </a:xfrm>
            <a:custGeom>
              <a:avLst/>
              <a:gdLst/>
              <a:ahLst/>
              <a:cxnLst>
                <a:cxn ang="0">
                  <a:pos x="2045532" y="0"/>
                </a:cxn>
                <a:cxn ang="0">
                  <a:pos x="3007349" y="0"/>
                </a:cxn>
                <a:cxn ang="0">
                  <a:pos x="3007349" y="6866467"/>
                </a:cxn>
                <a:cxn ang="0">
                  <a:pos x="0" y="6866467"/>
                </a:cxn>
                <a:cxn ang="0">
                  <a:pos x="2045532" y="0"/>
                </a:cxn>
              </a:cxnLst>
              <a:rect l="0" t="0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Google Shape;10;p1"/>
            <p:cNvSpPr>
              <a:spLocks/>
            </p:cNvSpPr>
            <p:nvPr/>
          </p:nvSpPr>
          <p:spPr bwMode="auto">
            <a:xfrm>
              <a:off x="9602788" y="-8467"/>
              <a:ext cx="2589212" cy="68664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73311" y="0"/>
                </a:cxn>
                <a:cxn ang="0">
                  <a:pos x="2573311" y="6866467"/>
                </a:cxn>
                <a:cxn ang="0">
                  <a:pos x="1202336" y="6866467"/>
                </a:cxn>
                <a:cxn ang="0">
                  <a:pos x="0" y="0"/>
                </a:cxn>
              </a:cxnLst>
              <a:rect l="0" t="0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Google Shape;11;p1"/>
            <p:cNvSpPr>
              <a:spLocks noChangeArrowheads="1"/>
            </p:cNvSpPr>
            <p:nvPr/>
          </p:nvSpPr>
          <p:spPr bwMode="auto"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1037" name="Google Shape;12;p1"/>
            <p:cNvSpPr>
              <a:spLocks/>
            </p:cNvSpPr>
            <p:nvPr/>
          </p:nvSpPr>
          <p:spPr bwMode="auto">
            <a:xfrm>
              <a:off x="9334500" y="-8467"/>
              <a:ext cx="2854325" cy="68664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58013" y="0"/>
                </a:cxn>
                <a:cxn ang="0">
                  <a:pos x="2858013" y="6866467"/>
                </a:cxn>
                <a:cxn ang="0">
                  <a:pos x="2473942" y="6866467"/>
                </a:cxn>
                <a:cxn ang="0">
                  <a:pos x="0" y="0"/>
                </a:cxn>
              </a:cxnLst>
              <a:rect l="0" t="0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Google Shape;13;p1"/>
            <p:cNvSpPr>
              <a:spLocks/>
            </p:cNvSpPr>
            <p:nvPr/>
          </p:nvSpPr>
          <p:spPr bwMode="auto">
            <a:xfrm>
              <a:off x="10898188" y="-8467"/>
              <a:ext cx="1290637" cy="6866467"/>
            </a:xfrm>
            <a:custGeom>
              <a:avLst/>
              <a:gdLst/>
              <a:ahLst/>
              <a:cxnLst>
                <a:cxn ang="0">
                  <a:pos x="1019735" y="0"/>
                </a:cxn>
                <a:cxn ang="0">
                  <a:pos x="1290094" y="0"/>
                </a:cxn>
                <a:cxn ang="0">
                  <a:pos x="1290094" y="6858000"/>
                </a:cxn>
                <a:cxn ang="0">
                  <a:pos x="0" y="6858000"/>
                </a:cxn>
                <a:cxn ang="0">
                  <a:pos x="1019735" y="0"/>
                </a:cxn>
              </a:cxnLst>
              <a:rect l="0" t="0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Google Shape;14;p1"/>
            <p:cNvSpPr>
              <a:spLocks/>
            </p:cNvSpPr>
            <p:nvPr/>
          </p:nvSpPr>
          <p:spPr bwMode="auto">
            <a:xfrm>
              <a:off x="10939463" y="-8467"/>
              <a:ext cx="1249362" cy="68664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9825" y="0"/>
                </a:cxn>
                <a:cxn ang="0">
                  <a:pos x="1249825" y="6858000"/>
                </a:cxn>
                <a:cxn ang="0">
                  <a:pos x="1109382" y="6858000"/>
                </a:cxn>
                <a:cxn ang="0">
                  <a:pos x="0" y="0"/>
                </a:cxn>
              </a:cxnLst>
              <a:rect l="0" t="0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Google Shape;15;p1"/>
            <p:cNvSpPr>
              <a:spLocks noChangeArrowheads="1"/>
            </p:cNvSpPr>
            <p:nvPr/>
          </p:nvSpPr>
          <p:spPr bwMode="auto"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1041" name="Google Shape;16;p1"/>
            <p:cNvSpPr>
              <a:spLocks noChangeArrowheads="1"/>
            </p:cNvSpPr>
            <p:nvPr/>
          </p:nvSpPr>
          <p:spPr bwMode="auto"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</p:grpSp>
      <p:sp>
        <p:nvSpPr>
          <p:cNvPr id="1027" name="Google Shape;17;p1"/>
          <p:cNvSpPr txBox="1"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8" name="Google Shape;18;p1"/>
          <p:cNvSpPr txBox="1"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9" name="Google Shape;19;p1"/>
          <p:cNvSpPr txBox="1">
            <a:spLocks noGrp="1"/>
          </p:cNvSpPr>
          <p:nvPr>
            <p:ph type="dt" idx="10"/>
          </p:nvPr>
        </p:nvSpPr>
        <p:spPr bwMode="auto">
          <a:xfrm>
            <a:off x="7205663" y="6042025"/>
            <a:ext cx="911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 sz="900">
                <a:solidFill>
                  <a:srgbClr val="888888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Google Shape;20;p1"/>
          <p:cNvSpPr txBox="1">
            <a:spLocks noGrp="1"/>
          </p:cNvSpPr>
          <p:nvPr>
            <p:ph type="ftr" idx="11"/>
          </p:nvPr>
        </p:nvSpPr>
        <p:spPr bwMode="auto">
          <a:xfrm>
            <a:off x="677863" y="6042025"/>
            <a:ext cx="6297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900">
                <a:solidFill>
                  <a:srgbClr val="888888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1" name="Google Shape;21;p1"/>
          <p:cNvSpPr txBox="1">
            <a:spLocks noGrp="1"/>
          </p:cNvSpPr>
          <p:nvPr>
            <p:ph type="sldNum" idx="12"/>
          </p:nvPr>
        </p:nvSpPr>
        <p:spPr bwMode="auto">
          <a:xfrm>
            <a:off x="8589963" y="6042025"/>
            <a:ext cx="6842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900">
                <a:solidFill>
                  <a:schemeClr val="accent1"/>
                </a:solidFill>
                <a:latin typeface="Trebuchet MS" pitchFamily="34" charset="0"/>
                <a:sym typeface="Trebuchet MS" pitchFamily="34" charset="0"/>
              </a:defRPr>
            </a:lvl1pPr>
          </a:lstStyle>
          <a:p>
            <a:pPr>
              <a:defRPr/>
            </a:pPr>
            <a:fld id="{53489A6E-A3B1-4674-91E4-0BDACDFED059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80" r:id="rId9"/>
    <p:sldLayoutId id="2147483671" r:id="rId10"/>
    <p:sldLayoutId id="2147483681" r:id="rId11"/>
    <p:sldLayoutId id="2147483670" r:id="rId12"/>
    <p:sldLayoutId id="2147483669" r:id="rId13"/>
    <p:sldLayoutId id="2147483668" r:id="rId14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62615" y="269367"/>
            <a:ext cx="4012783" cy="187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dirty="0"/>
              <a:t>Бюджет </a:t>
            </a:r>
          </a:p>
          <a:p>
            <a:pPr algn="ctr">
              <a:defRPr/>
            </a:pPr>
            <a:r>
              <a:rPr lang="uk-UA" sz="4000" dirty="0" err="1" smtClean="0"/>
              <a:t>Добропільської</a:t>
            </a:r>
            <a:r>
              <a:rPr lang="uk-UA" sz="4000" dirty="0" smtClean="0"/>
              <a:t> міської ТГ</a:t>
            </a:r>
            <a:endParaRPr lang="uk-UA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27433" y="3710867"/>
            <a:ext cx="3647445" cy="2725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800" dirty="0"/>
              <a:t>Доходи</a:t>
            </a:r>
          </a:p>
          <a:p>
            <a:pPr algn="ctr">
              <a:defRPr/>
            </a:pPr>
            <a:r>
              <a:rPr lang="uk-UA" sz="4800" dirty="0" smtClean="0"/>
              <a:t>472 552,2</a:t>
            </a:r>
            <a:endParaRPr lang="uk-UA" sz="4800" dirty="0"/>
          </a:p>
          <a:p>
            <a:pPr algn="ctr">
              <a:defRPr/>
            </a:pPr>
            <a:r>
              <a:rPr lang="uk-UA" sz="4800" dirty="0"/>
              <a:t>тис. грн.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9211" y="3488924"/>
            <a:ext cx="3937231" cy="1468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dirty="0"/>
              <a:t>Видатки</a:t>
            </a:r>
          </a:p>
          <a:p>
            <a:pPr algn="ctr">
              <a:defRPr/>
            </a:pPr>
            <a:r>
              <a:rPr lang="uk-UA" sz="3200" dirty="0" smtClean="0"/>
              <a:t>465 316,3</a:t>
            </a:r>
            <a:endParaRPr lang="uk-UA" sz="3200" dirty="0"/>
          </a:p>
          <a:p>
            <a:pPr algn="ctr">
              <a:defRPr/>
            </a:pPr>
            <a:r>
              <a:rPr lang="uk-UA" sz="3200" dirty="0"/>
              <a:t>тис. грн.</a:t>
            </a:r>
          </a:p>
        </p:txBody>
      </p:sp>
      <p:sp>
        <p:nvSpPr>
          <p:cNvPr id="9" name="Стрелка вниз 8"/>
          <p:cNvSpPr/>
          <p:nvPr/>
        </p:nvSpPr>
        <p:spPr>
          <a:xfrm rot="2640934">
            <a:off x="1970099" y="1274976"/>
            <a:ext cx="1846262" cy="1973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0" name="Стрелка вниз 9"/>
          <p:cNvSpPr/>
          <p:nvPr/>
        </p:nvSpPr>
        <p:spPr>
          <a:xfrm rot="18895654">
            <a:off x="8120625" y="1275605"/>
            <a:ext cx="1846262" cy="1973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5045075" y="4323641"/>
            <a:ext cx="1863725" cy="40481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5045075" y="5370975"/>
            <a:ext cx="1863725" cy="4048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9211" y="5240222"/>
            <a:ext cx="3937231" cy="1489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dirty="0" smtClean="0"/>
              <a:t>Погашення позики</a:t>
            </a:r>
            <a:endParaRPr lang="uk-UA" sz="3200" dirty="0"/>
          </a:p>
          <a:p>
            <a:pPr algn="ctr">
              <a:defRPr/>
            </a:pPr>
            <a:r>
              <a:rPr lang="uk-UA" sz="3200" dirty="0" smtClean="0"/>
              <a:t>7 235,9</a:t>
            </a:r>
            <a:endParaRPr lang="uk-UA" sz="3200" dirty="0"/>
          </a:p>
          <a:p>
            <a:pPr algn="ctr">
              <a:defRPr/>
            </a:pPr>
            <a:r>
              <a:rPr lang="uk-UA" sz="3200" dirty="0"/>
              <a:t>тис. грн.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423" y="259373"/>
            <a:ext cx="2075962" cy="137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08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30256" y="2563853"/>
            <a:ext cx="1298713" cy="5300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+</a:t>
            </a:r>
            <a:endParaRPr lang="uk-UA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96257" y="3191559"/>
            <a:ext cx="1166709" cy="3328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+</a:t>
            </a:r>
            <a:endParaRPr lang="uk-UA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30254" y="3684197"/>
            <a:ext cx="1298713" cy="4616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-</a:t>
            </a:r>
            <a:endParaRPr lang="uk-UA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96255" y="4305634"/>
            <a:ext cx="1166709" cy="3328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-</a:t>
            </a:r>
            <a:endParaRPr lang="uk-UA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696255" y="4811806"/>
            <a:ext cx="1166709" cy="3328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+</a:t>
            </a:r>
            <a:endParaRPr lang="uk-UA" sz="4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696255" y="5317978"/>
            <a:ext cx="1166709" cy="3328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+</a:t>
            </a:r>
            <a:endParaRPr lang="uk-UA" sz="4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696254" y="5989505"/>
            <a:ext cx="1166709" cy="3328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+</a:t>
            </a:r>
            <a:endParaRPr lang="uk-UA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02754" y="2662459"/>
            <a:ext cx="1476074" cy="3328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+</a:t>
            </a:r>
            <a:endParaRPr lang="uk-UA" sz="4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002754" y="3180680"/>
            <a:ext cx="1476074" cy="3328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+</a:t>
            </a:r>
            <a:endParaRPr lang="uk-UA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002754" y="3748596"/>
            <a:ext cx="1476074" cy="3328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+</a:t>
            </a:r>
            <a:endParaRPr lang="uk-UA" sz="4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002754" y="4344196"/>
            <a:ext cx="1476074" cy="3328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+</a:t>
            </a:r>
            <a:endParaRPr lang="uk-UA" sz="4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002754" y="4839060"/>
            <a:ext cx="1476074" cy="3328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+</a:t>
            </a:r>
            <a:endParaRPr lang="uk-UA" sz="4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002754" y="5329558"/>
            <a:ext cx="1476074" cy="3328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+</a:t>
            </a:r>
            <a:endParaRPr lang="uk-UA" sz="4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002754" y="5989505"/>
            <a:ext cx="1476074" cy="3328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+</a:t>
            </a:r>
            <a:endParaRPr lang="uk-UA" sz="48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544" y="119009"/>
            <a:ext cx="1597688" cy="13979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02"/>
            <a:ext cx="12192000" cy="692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12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2083565"/>
              </p:ext>
            </p:extLst>
          </p:nvPr>
        </p:nvGraphicFramePr>
        <p:xfrm>
          <a:off x="517081" y="394680"/>
          <a:ext cx="11090987" cy="6324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184" y="3340686"/>
            <a:ext cx="2487686" cy="2774354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6420036" y="3167927"/>
            <a:ext cx="1482571" cy="2663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1600" b="1" dirty="0" smtClean="0"/>
              <a:t>1 174 000</a:t>
            </a:r>
            <a:endParaRPr lang="uk-UA" sz="1600" b="1" dirty="0"/>
          </a:p>
        </p:txBody>
      </p:sp>
      <p:sp>
        <p:nvSpPr>
          <p:cNvPr id="8" name="TextBox 1"/>
          <p:cNvSpPr txBox="1"/>
          <p:nvPr/>
        </p:nvSpPr>
        <p:spPr>
          <a:xfrm>
            <a:off x="5905131" y="3799643"/>
            <a:ext cx="1482571" cy="2929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1600" b="1" dirty="0" smtClean="0"/>
              <a:t>878 051</a:t>
            </a:r>
            <a:endParaRPr lang="uk-UA" sz="1600" b="1" dirty="0"/>
          </a:p>
        </p:txBody>
      </p:sp>
      <p:sp>
        <p:nvSpPr>
          <p:cNvPr id="9" name="TextBox 1"/>
          <p:cNvSpPr txBox="1"/>
          <p:nvPr/>
        </p:nvSpPr>
        <p:spPr>
          <a:xfrm>
            <a:off x="5321288" y="5089695"/>
            <a:ext cx="1482571" cy="2663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1600" b="1" dirty="0" smtClean="0"/>
              <a:t>349 368</a:t>
            </a:r>
            <a:endParaRPr lang="uk-UA" sz="1600" b="1" dirty="0"/>
          </a:p>
        </p:txBody>
      </p:sp>
      <p:sp>
        <p:nvSpPr>
          <p:cNvPr id="10" name="TextBox 1"/>
          <p:cNvSpPr txBox="1"/>
          <p:nvPr/>
        </p:nvSpPr>
        <p:spPr>
          <a:xfrm>
            <a:off x="5631042" y="4457991"/>
            <a:ext cx="1482532" cy="26631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1600" b="1" dirty="0" smtClean="0"/>
              <a:t>638 900</a:t>
            </a:r>
            <a:endParaRPr lang="uk-UA" sz="1600" b="1" dirty="0"/>
          </a:p>
        </p:txBody>
      </p:sp>
    </p:spTree>
    <p:extLst>
      <p:ext uri="{BB962C8B-B14F-4D97-AF65-F5344CB8AC3E}">
        <p14:creationId xmlns:p14="http://schemas.microsoft.com/office/powerpoint/2010/main" val="2773862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81" y="1899356"/>
            <a:ext cx="2747011" cy="3063562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46319"/>
              </p:ext>
            </p:extLst>
          </p:nvPr>
        </p:nvGraphicFramePr>
        <p:xfrm>
          <a:off x="1388754" y="2137"/>
          <a:ext cx="709829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0" name="Лист" r:id="rId5" imgW="7829702" imgH="10867913" progId="Excel.Sheet.8">
                  <p:embed/>
                </p:oleObj>
              </mc:Choice>
              <mc:Fallback>
                <p:oleObj name="Лист" r:id="rId5" imgW="7829702" imgH="1086791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88754" y="2137"/>
                        <a:ext cx="7098298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760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87452464"/>
              </p:ext>
            </p:extLst>
          </p:nvPr>
        </p:nvGraphicFramePr>
        <p:xfrm>
          <a:off x="-273050" y="50800"/>
          <a:ext cx="12093575" cy="679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8748119"/>
              </p:ext>
            </p:extLst>
          </p:nvPr>
        </p:nvGraphicFramePr>
        <p:xfrm>
          <a:off x="73025" y="193675"/>
          <a:ext cx="12012613" cy="710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Oval 2"/>
          <p:cNvSpPr>
            <a:spLocks noChangeArrowheads="1"/>
          </p:cNvSpPr>
          <p:nvPr/>
        </p:nvSpPr>
        <p:spPr bwMode="auto">
          <a:xfrm>
            <a:off x="460692" y="1781175"/>
            <a:ext cx="2693987" cy="2727325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0" name="Oval 3"/>
          <p:cNvSpPr>
            <a:spLocks noChangeArrowheads="1"/>
          </p:cNvSpPr>
          <p:nvPr/>
        </p:nvSpPr>
        <p:spPr bwMode="auto">
          <a:xfrm>
            <a:off x="5327650" y="1008063"/>
            <a:ext cx="3551238" cy="3492500"/>
          </a:xfrm>
          <a:prstGeom prst="ellipse">
            <a:avLst/>
          </a:prstGeom>
          <a:solidFill>
            <a:srgbClr val="BE1C9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AutoShape 4"/>
          <p:cNvSpPr>
            <a:spLocks noChangeArrowheads="1"/>
          </p:cNvSpPr>
          <p:nvPr/>
        </p:nvSpPr>
        <p:spPr bwMode="auto">
          <a:xfrm rot="20941702">
            <a:off x="3266774" y="2378187"/>
            <a:ext cx="1983072" cy="1008062"/>
          </a:xfrm>
          <a:prstGeom prst="rightArrow">
            <a:avLst>
              <a:gd name="adj1" fmla="val 50000"/>
              <a:gd name="adj2" fmla="val 57125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800" b="1" dirty="0" smtClean="0">
                <a:solidFill>
                  <a:srgbClr val="000099"/>
                </a:solidFill>
              </a:rPr>
              <a:t>  +7700,7 (28,9%)</a:t>
            </a:r>
            <a:endParaRPr lang="en-US" sz="1800" b="1" dirty="0">
              <a:solidFill>
                <a:srgbClr val="000099"/>
              </a:solidFill>
            </a:endParaRPr>
          </a:p>
        </p:txBody>
      </p:sp>
      <p:sp>
        <p:nvSpPr>
          <p:cNvPr id="73732" name="Text Box 5"/>
          <p:cNvSpPr txBox="1">
            <a:spLocks noChangeArrowheads="1"/>
          </p:cNvSpPr>
          <p:nvPr/>
        </p:nvSpPr>
        <p:spPr bwMode="auto">
          <a:xfrm>
            <a:off x="765115" y="93477"/>
            <a:ext cx="61976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>
                <a:solidFill>
                  <a:srgbClr val="000099"/>
                </a:solidFill>
                <a:latin typeface="Times New Roman" pitchFamily="18" charset="0"/>
              </a:rPr>
              <a:t>Видатки </a:t>
            </a:r>
            <a:r>
              <a:rPr lang="uk-UA" sz="3200" b="1" dirty="0" smtClean="0">
                <a:solidFill>
                  <a:srgbClr val="000099"/>
                </a:solidFill>
                <a:latin typeface="Times New Roman" pitchFamily="18" charset="0"/>
              </a:rPr>
              <a:t>на енергоносії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3733" name="Text Box 6"/>
          <p:cNvSpPr txBox="1">
            <a:spLocks noChangeArrowheads="1"/>
          </p:cNvSpPr>
          <p:nvPr/>
        </p:nvSpPr>
        <p:spPr bwMode="auto">
          <a:xfrm>
            <a:off x="7271147" y="273440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dirty="0" err="1">
                <a:solidFill>
                  <a:schemeClr val="accent2"/>
                </a:solidFill>
              </a:rPr>
              <a:t>тис.грн</a:t>
            </a:r>
            <a:r>
              <a:rPr lang="uk-UA" sz="2000" b="1" dirty="0">
                <a:solidFill>
                  <a:schemeClr val="accent2"/>
                </a:solidFill>
              </a:rPr>
              <a:t>.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73734" name="Text Box 7"/>
          <p:cNvSpPr txBox="1">
            <a:spLocks noChangeArrowheads="1"/>
          </p:cNvSpPr>
          <p:nvPr/>
        </p:nvSpPr>
        <p:spPr bwMode="auto">
          <a:xfrm>
            <a:off x="623888" y="4508500"/>
            <a:ext cx="2017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3736" name="Text Box 9"/>
          <p:cNvSpPr txBox="1">
            <a:spLocks noChangeArrowheads="1"/>
          </p:cNvSpPr>
          <p:nvPr/>
        </p:nvSpPr>
        <p:spPr bwMode="auto">
          <a:xfrm>
            <a:off x="460691" y="2641824"/>
            <a:ext cx="25542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dirty="0" smtClean="0">
                <a:solidFill>
                  <a:srgbClr val="FFCC00"/>
                </a:solidFill>
                <a:latin typeface="Times New Roman" pitchFamily="18" charset="0"/>
              </a:rPr>
              <a:t>26674,6</a:t>
            </a:r>
            <a:endParaRPr lang="uk-UA" sz="5400" b="1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3737" name="Text Box 10"/>
          <p:cNvSpPr txBox="1">
            <a:spLocks noChangeArrowheads="1"/>
          </p:cNvSpPr>
          <p:nvPr/>
        </p:nvSpPr>
        <p:spPr bwMode="auto">
          <a:xfrm>
            <a:off x="5607050" y="2198688"/>
            <a:ext cx="30797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6000" b="1" dirty="0" smtClean="0">
                <a:solidFill>
                  <a:srgbClr val="FFCC00"/>
                </a:solidFill>
                <a:latin typeface="Times New Roman" pitchFamily="18" charset="0"/>
              </a:rPr>
              <a:t>34375,3</a:t>
            </a:r>
            <a:endParaRPr lang="uk-UA" sz="6000" b="1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3740" name="Text Box 13"/>
          <p:cNvSpPr txBox="1">
            <a:spLocks noChangeArrowheads="1"/>
          </p:cNvSpPr>
          <p:nvPr/>
        </p:nvSpPr>
        <p:spPr bwMode="auto">
          <a:xfrm>
            <a:off x="757207" y="1131972"/>
            <a:ext cx="18240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 smtClean="0">
                <a:solidFill>
                  <a:schemeClr val="accent2"/>
                </a:solidFill>
                <a:latin typeface="Times New Roman" pitchFamily="18" charset="0"/>
              </a:rPr>
              <a:t>2021 </a:t>
            </a:r>
            <a:r>
              <a:rPr lang="uk-UA" sz="3200" b="1" dirty="0">
                <a:solidFill>
                  <a:schemeClr val="accent2"/>
                </a:solidFill>
                <a:latin typeface="Times New Roman" pitchFamily="18" charset="0"/>
              </a:rPr>
              <a:t>рік</a:t>
            </a:r>
            <a:endParaRPr lang="ru-RU" sz="32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3741" name="Text Box 14"/>
          <p:cNvSpPr txBox="1">
            <a:spLocks noChangeArrowheads="1"/>
          </p:cNvSpPr>
          <p:nvPr/>
        </p:nvSpPr>
        <p:spPr bwMode="auto">
          <a:xfrm>
            <a:off x="3947813" y="1080556"/>
            <a:ext cx="20145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 smtClean="0">
                <a:solidFill>
                  <a:schemeClr val="accent2"/>
                </a:solidFill>
                <a:latin typeface="Times New Roman" pitchFamily="18" charset="0"/>
              </a:rPr>
              <a:t>2022 </a:t>
            </a:r>
            <a:r>
              <a:rPr lang="uk-UA" sz="3200" b="1" dirty="0">
                <a:solidFill>
                  <a:schemeClr val="accent2"/>
                </a:solidFill>
                <a:latin typeface="Times New Roman" pitchFamily="18" charset="0"/>
              </a:rPr>
              <a:t>рік</a:t>
            </a:r>
            <a:endParaRPr lang="ru-RU" sz="32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81" y="547200"/>
            <a:ext cx="2937163" cy="1651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884" y="4457456"/>
            <a:ext cx="3406630" cy="2150086"/>
          </a:xfrm>
          <a:prstGeom prst="rect">
            <a:avLst/>
          </a:prstGeom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60691" y="4838311"/>
            <a:ext cx="771122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uk-UA" sz="1600" b="1" dirty="0">
                <a:solidFill>
                  <a:srgbClr val="000099"/>
                </a:solidFill>
                <a:latin typeface="Times New Roman" pitchFamily="18" charset="0"/>
              </a:rPr>
              <a:t>з</a:t>
            </a:r>
            <a:r>
              <a:rPr lang="uk-UA" sz="1600" b="1" dirty="0" smtClean="0">
                <a:solidFill>
                  <a:srgbClr val="000099"/>
                </a:solidFill>
                <a:latin typeface="Times New Roman" pitchFamily="18" charset="0"/>
              </a:rPr>
              <a:t>більшення опалювальної площі по виконкому </a:t>
            </a:r>
            <a:r>
              <a:rPr lang="uk-UA" sz="1600" b="1" dirty="0" err="1" smtClean="0">
                <a:solidFill>
                  <a:srgbClr val="000099"/>
                </a:solidFill>
                <a:latin typeface="Times New Roman" pitchFamily="18" charset="0"/>
              </a:rPr>
              <a:t>Добропільської</a:t>
            </a:r>
            <a:r>
              <a:rPr lang="uk-UA" sz="1600" b="1" dirty="0" smtClean="0">
                <a:solidFill>
                  <a:srgbClr val="000099"/>
                </a:solidFill>
                <a:latin typeface="Times New Roman" pitchFamily="18" charset="0"/>
              </a:rPr>
              <a:t> міської ради;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uk-UA" sz="1600" b="1" dirty="0">
                <a:solidFill>
                  <a:srgbClr val="000099"/>
                </a:solidFill>
                <a:latin typeface="Times New Roman" pitchFamily="18" charset="0"/>
              </a:rPr>
              <a:t>о</a:t>
            </a:r>
            <a:r>
              <a:rPr lang="uk-UA" sz="1600" b="1" dirty="0" smtClean="0">
                <a:solidFill>
                  <a:srgbClr val="000099"/>
                </a:solidFill>
                <a:latin typeface="Times New Roman" pitchFamily="18" charset="0"/>
              </a:rPr>
              <a:t>палення Палацу спорту м. </a:t>
            </a:r>
            <a:r>
              <a:rPr lang="uk-UA" sz="1600" b="1" dirty="0" err="1" smtClean="0">
                <a:solidFill>
                  <a:srgbClr val="000099"/>
                </a:solidFill>
                <a:latin typeface="Times New Roman" pitchFamily="18" charset="0"/>
              </a:rPr>
              <a:t>Білозерське</a:t>
            </a:r>
            <a:r>
              <a:rPr lang="uk-UA" sz="1600" b="1" dirty="0" smtClean="0">
                <a:solidFill>
                  <a:srgbClr val="000099"/>
                </a:solidFill>
                <a:latin typeface="Times New Roman" pitchFamily="18" charset="0"/>
              </a:rPr>
              <a:t>;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uk-UA" sz="1600" b="1" dirty="0">
                <a:solidFill>
                  <a:srgbClr val="000099"/>
                </a:solidFill>
                <a:latin typeface="Times New Roman" pitchFamily="18" charset="0"/>
              </a:rPr>
              <a:t>з</a:t>
            </a:r>
            <a:r>
              <a:rPr lang="uk-UA" sz="1600" b="1" dirty="0" smtClean="0">
                <a:solidFill>
                  <a:srgbClr val="000099"/>
                </a:solidFill>
                <a:latin typeface="Times New Roman" pitchFamily="18" charset="0"/>
              </a:rPr>
              <a:t>більшення натуральних показників по Палацу спорту м. </a:t>
            </a:r>
            <a:r>
              <a:rPr lang="uk-UA" sz="1600" b="1" dirty="0" err="1" smtClean="0">
                <a:solidFill>
                  <a:srgbClr val="000099"/>
                </a:solidFill>
                <a:latin typeface="Times New Roman" pitchFamily="18" charset="0"/>
              </a:rPr>
              <a:t>Білицьке</a:t>
            </a:r>
            <a:r>
              <a:rPr lang="uk-UA" sz="1600" b="1" dirty="0" smtClean="0">
                <a:solidFill>
                  <a:srgbClr val="000099"/>
                </a:solidFill>
                <a:latin typeface="Times New Roman" pitchFamily="18" charset="0"/>
              </a:rPr>
              <a:t> у зв</a:t>
            </a:r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</a:rPr>
              <a:t>’</a:t>
            </a:r>
            <a:r>
              <a:rPr lang="uk-UA" sz="1600" b="1" dirty="0" err="1" smtClean="0">
                <a:solidFill>
                  <a:srgbClr val="000099"/>
                </a:solidFill>
                <a:latin typeface="Times New Roman" pitchFamily="18" charset="0"/>
              </a:rPr>
              <a:t>язку</a:t>
            </a:r>
            <a:r>
              <a:rPr lang="uk-UA" sz="1600" b="1" dirty="0" smtClean="0">
                <a:solidFill>
                  <a:srgbClr val="000099"/>
                </a:solidFill>
                <a:latin typeface="Times New Roman" pitchFamily="18" charset="0"/>
              </a:rPr>
              <a:t> з відкриттям;</a:t>
            </a:r>
            <a:endParaRPr lang="en-US" sz="16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uk-UA" sz="1600" b="1" dirty="0">
                <a:solidFill>
                  <a:srgbClr val="000099"/>
                </a:solidFill>
                <a:latin typeface="Times New Roman" pitchFamily="18" charset="0"/>
              </a:rPr>
              <a:t>з</a:t>
            </a:r>
            <a:r>
              <a:rPr lang="uk-UA" sz="1600" b="1" dirty="0" smtClean="0">
                <a:solidFill>
                  <a:srgbClr val="000099"/>
                </a:solidFill>
                <a:latin typeface="Times New Roman" pitchFamily="18" charset="0"/>
              </a:rPr>
              <a:t>більшення тарифу по електроенергії на </a:t>
            </a:r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</a:rPr>
              <a:t>67,6%</a:t>
            </a:r>
            <a:r>
              <a:rPr lang="uk-UA" sz="1600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26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83311026"/>
              </p:ext>
            </p:extLst>
          </p:nvPr>
        </p:nvGraphicFramePr>
        <p:xfrm>
          <a:off x="-185127" y="63500"/>
          <a:ext cx="12093575" cy="679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207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Oval 2"/>
          <p:cNvSpPr>
            <a:spLocks noChangeArrowheads="1"/>
          </p:cNvSpPr>
          <p:nvPr/>
        </p:nvSpPr>
        <p:spPr bwMode="auto">
          <a:xfrm>
            <a:off x="373063" y="3325813"/>
            <a:ext cx="2693987" cy="2727325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0" name="Oval 3"/>
          <p:cNvSpPr>
            <a:spLocks noChangeArrowheads="1"/>
          </p:cNvSpPr>
          <p:nvPr/>
        </p:nvSpPr>
        <p:spPr bwMode="auto">
          <a:xfrm>
            <a:off x="5327650" y="1008063"/>
            <a:ext cx="3551238" cy="34925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AutoShape 4"/>
          <p:cNvSpPr>
            <a:spLocks noChangeArrowheads="1"/>
          </p:cNvSpPr>
          <p:nvPr/>
        </p:nvSpPr>
        <p:spPr bwMode="auto">
          <a:xfrm rot="-1478231">
            <a:off x="3021013" y="3268663"/>
            <a:ext cx="2382837" cy="1008062"/>
          </a:xfrm>
          <a:prstGeom prst="rightArrow">
            <a:avLst>
              <a:gd name="adj1" fmla="val 50000"/>
              <a:gd name="adj2" fmla="val 571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dirty="0" smtClean="0"/>
              <a:t>4315,7</a:t>
            </a:r>
            <a:endParaRPr lang="en-US" sz="2800" dirty="0"/>
          </a:p>
        </p:txBody>
      </p:sp>
      <p:sp>
        <p:nvSpPr>
          <p:cNvPr id="73732" name="Text Box 5"/>
          <p:cNvSpPr txBox="1">
            <a:spLocks noChangeArrowheads="1"/>
          </p:cNvSpPr>
          <p:nvPr/>
        </p:nvSpPr>
        <p:spPr bwMode="auto">
          <a:xfrm>
            <a:off x="373063" y="47050"/>
            <a:ext cx="99837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>
                <a:solidFill>
                  <a:schemeClr val="accent2"/>
                </a:solidFill>
                <a:latin typeface="Times New Roman" pitchFamily="18" charset="0"/>
              </a:rPr>
              <a:t>Видатки загального фонду</a:t>
            </a:r>
            <a:endParaRPr lang="ru-RU" sz="32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3733" name="Text Box 6"/>
          <p:cNvSpPr txBox="1">
            <a:spLocks noChangeArrowheads="1"/>
          </p:cNvSpPr>
          <p:nvPr/>
        </p:nvSpPr>
        <p:spPr bwMode="auto">
          <a:xfrm>
            <a:off x="8299450" y="822325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>
                <a:solidFill>
                  <a:schemeClr val="accent2"/>
                </a:solidFill>
              </a:rPr>
              <a:t>тис.грн.</a:t>
            </a:r>
            <a:endParaRPr lang="ru-RU" sz="2000" b="1">
              <a:solidFill>
                <a:schemeClr val="accent2"/>
              </a:solidFill>
            </a:endParaRPr>
          </a:p>
        </p:txBody>
      </p:sp>
      <p:sp>
        <p:nvSpPr>
          <p:cNvPr id="73734" name="Text Box 7"/>
          <p:cNvSpPr txBox="1">
            <a:spLocks noChangeArrowheads="1"/>
          </p:cNvSpPr>
          <p:nvPr/>
        </p:nvSpPr>
        <p:spPr bwMode="auto">
          <a:xfrm>
            <a:off x="623888" y="4508500"/>
            <a:ext cx="2017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3735" name="Text Box 8"/>
          <p:cNvSpPr txBox="1">
            <a:spLocks noChangeArrowheads="1"/>
          </p:cNvSpPr>
          <p:nvPr/>
        </p:nvSpPr>
        <p:spPr bwMode="auto">
          <a:xfrm>
            <a:off x="814388" y="4508500"/>
            <a:ext cx="1535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3736" name="Text Box 9"/>
          <p:cNvSpPr txBox="1">
            <a:spLocks noChangeArrowheads="1"/>
          </p:cNvSpPr>
          <p:nvPr/>
        </p:nvSpPr>
        <p:spPr bwMode="auto">
          <a:xfrm>
            <a:off x="442913" y="4227513"/>
            <a:ext cx="25542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dirty="0" smtClean="0">
                <a:solidFill>
                  <a:srgbClr val="FFCC00"/>
                </a:solidFill>
                <a:latin typeface="Times New Roman" pitchFamily="18" charset="0"/>
              </a:rPr>
              <a:t>14333,7</a:t>
            </a:r>
            <a:endParaRPr lang="uk-UA" sz="5400" b="1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3737" name="Text Box 10"/>
          <p:cNvSpPr txBox="1">
            <a:spLocks noChangeArrowheads="1"/>
          </p:cNvSpPr>
          <p:nvPr/>
        </p:nvSpPr>
        <p:spPr bwMode="auto">
          <a:xfrm>
            <a:off x="5607050" y="2198688"/>
            <a:ext cx="30797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6000" b="1" dirty="0" smtClean="0">
                <a:solidFill>
                  <a:srgbClr val="FFCC00"/>
                </a:solidFill>
                <a:latin typeface="Times New Roman" pitchFamily="18" charset="0"/>
              </a:rPr>
              <a:t>18649,4</a:t>
            </a:r>
            <a:endParaRPr lang="uk-UA" sz="6000" b="1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3738" name="Text Box 11"/>
          <p:cNvSpPr txBox="1">
            <a:spLocks noChangeArrowheads="1"/>
          </p:cNvSpPr>
          <p:nvPr/>
        </p:nvSpPr>
        <p:spPr bwMode="auto">
          <a:xfrm>
            <a:off x="431800" y="908050"/>
            <a:ext cx="5376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chemeClr val="accent2"/>
                </a:solidFill>
                <a:latin typeface="Times New Roman" pitchFamily="18" charset="0"/>
              </a:rPr>
              <a:t>Фізкультура і спорт</a:t>
            </a:r>
            <a:endParaRPr lang="ru-RU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7373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500563"/>
            <a:ext cx="285273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0" name="Text Box 13"/>
          <p:cNvSpPr txBox="1">
            <a:spLocks noChangeArrowheads="1"/>
          </p:cNvSpPr>
          <p:nvPr/>
        </p:nvSpPr>
        <p:spPr bwMode="auto">
          <a:xfrm>
            <a:off x="2927350" y="5013325"/>
            <a:ext cx="1824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 smtClean="0">
                <a:solidFill>
                  <a:schemeClr val="accent2"/>
                </a:solidFill>
                <a:latin typeface="Times New Roman" pitchFamily="18" charset="0"/>
              </a:rPr>
              <a:t>2021 </a:t>
            </a:r>
            <a:r>
              <a:rPr lang="uk-UA" sz="2400" b="1" dirty="0">
                <a:solidFill>
                  <a:schemeClr val="accent2"/>
                </a:solidFill>
                <a:latin typeface="Times New Roman" pitchFamily="18" charset="0"/>
              </a:rPr>
              <a:t>рік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3741" name="Text Box 14"/>
          <p:cNvSpPr txBox="1">
            <a:spLocks noChangeArrowheads="1"/>
          </p:cNvSpPr>
          <p:nvPr/>
        </p:nvSpPr>
        <p:spPr bwMode="auto">
          <a:xfrm>
            <a:off x="8686800" y="2508250"/>
            <a:ext cx="201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 smtClean="0">
                <a:solidFill>
                  <a:schemeClr val="accent2"/>
                </a:solidFill>
                <a:latin typeface="Times New Roman" pitchFamily="18" charset="0"/>
              </a:rPr>
              <a:t>2022 </a:t>
            </a:r>
            <a:r>
              <a:rPr lang="uk-UA" sz="2400" b="1" dirty="0">
                <a:solidFill>
                  <a:schemeClr val="accent2"/>
                </a:solidFill>
                <a:latin typeface="Times New Roman" pitchFamily="18" charset="0"/>
              </a:rPr>
              <a:t>рік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Oval 2"/>
          <p:cNvSpPr>
            <a:spLocks noChangeArrowheads="1"/>
          </p:cNvSpPr>
          <p:nvPr/>
        </p:nvSpPr>
        <p:spPr bwMode="auto">
          <a:xfrm>
            <a:off x="373063" y="3325813"/>
            <a:ext cx="2693987" cy="27273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4" name="Oval 3"/>
          <p:cNvSpPr>
            <a:spLocks noChangeArrowheads="1"/>
          </p:cNvSpPr>
          <p:nvPr/>
        </p:nvSpPr>
        <p:spPr bwMode="auto">
          <a:xfrm>
            <a:off x="5327650" y="1008063"/>
            <a:ext cx="3551238" cy="3492500"/>
          </a:xfrm>
          <a:prstGeom prst="ellipse">
            <a:avLst/>
          </a:prstGeom>
          <a:solidFill>
            <a:srgbClr val="2D14E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5" name="AutoShape 4"/>
          <p:cNvSpPr>
            <a:spLocks noChangeArrowheads="1"/>
          </p:cNvSpPr>
          <p:nvPr/>
        </p:nvSpPr>
        <p:spPr bwMode="auto">
          <a:xfrm rot="-1478231">
            <a:off x="3021013" y="3268663"/>
            <a:ext cx="2382837" cy="1008062"/>
          </a:xfrm>
          <a:prstGeom prst="rightArrow">
            <a:avLst>
              <a:gd name="adj1" fmla="val 50000"/>
              <a:gd name="adj2" fmla="val 571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dirty="0" smtClean="0"/>
              <a:t>1673,9</a:t>
            </a:r>
            <a:endParaRPr lang="en-US" sz="3200" dirty="0"/>
          </a:p>
        </p:txBody>
      </p:sp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1390650" y="260350"/>
            <a:ext cx="998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>
                <a:solidFill>
                  <a:schemeClr val="accent2"/>
                </a:solidFill>
                <a:latin typeface="Times New Roman" pitchFamily="18" charset="0"/>
              </a:rPr>
              <a:t>Видатки загального фонду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8299450" y="822325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>
                <a:solidFill>
                  <a:schemeClr val="accent2"/>
                </a:solidFill>
              </a:rPr>
              <a:t>тис.грн.</a:t>
            </a:r>
            <a:endParaRPr lang="ru-RU" sz="2000" b="1">
              <a:solidFill>
                <a:schemeClr val="accent2"/>
              </a:solidFill>
            </a:endParaRPr>
          </a:p>
        </p:txBody>
      </p:sp>
      <p:sp>
        <p:nvSpPr>
          <p:cNvPr id="74758" name="Text Box 7"/>
          <p:cNvSpPr txBox="1">
            <a:spLocks noChangeArrowheads="1"/>
          </p:cNvSpPr>
          <p:nvPr/>
        </p:nvSpPr>
        <p:spPr bwMode="auto">
          <a:xfrm>
            <a:off x="623888" y="4508500"/>
            <a:ext cx="2017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4759" name="Text Box 8"/>
          <p:cNvSpPr txBox="1">
            <a:spLocks noChangeArrowheads="1"/>
          </p:cNvSpPr>
          <p:nvPr/>
        </p:nvSpPr>
        <p:spPr bwMode="auto">
          <a:xfrm>
            <a:off x="814388" y="4508500"/>
            <a:ext cx="1535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4760" name="Text Box 9"/>
          <p:cNvSpPr txBox="1">
            <a:spLocks noChangeArrowheads="1"/>
          </p:cNvSpPr>
          <p:nvPr/>
        </p:nvSpPr>
        <p:spPr bwMode="auto">
          <a:xfrm>
            <a:off x="657225" y="4273550"/>
            <a:ext cx="2235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800" b="1" dirty="0" smtClean="0">
                <a:solidFill>
                  <a:srgbClr val="0070C0"/>
                </a:solidFill>
                <a:latin typeface="Times New Roman" pitchFamily="18" charset="0"/>
              </a:rPr>
              <a:t>17747,2</a:t>
            </a:r>
            <a:endParaRPr lang="uk-UA" sz="48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74761" name="Text Box 10"/>
          <p:cNvSpPr txBox="1">
            <a:spLocks noChangeArrowheads="1"/>
          </p:cNvSpPr>
          <p:nvPr/>
        </p:nvSpPr>
        <p:spPr bwMode="auto">
          <a:xfrm>
            <a:off x="5607050" y="2185988"/>
            <a:ext cx="3079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6000" b="1" dirty="0" smtClean="0">
                <a:solidFill>
                  <a:srgbClr val="FFCC00"/>
                </a:solidFill>
                <a:latin typeface="Times New Roman" pitchFamily="18" charset="0"/>
              </a:rPr>
              <a:t>19421,1</a:t>
            </a:r>
            <a:endParaRPr lang="ru-RU" sz="6000" b="1" dirty="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74762" name="Text Box 11"/>
          <p:cNvSpPr txBox="1">
            <a:spLocks noChangeArrowheads="1"/>
          </p:cNvSpPr>
          <p:nvPr/>
        </p:nvSpPr>
        <p:spPr bwMode="auto">
          <a:xfrm>
            <a:off x="431800" y="908050"/>
            <a:ext cx="5376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chemeClr val="accent2"/>
                </a:solidFill>
                <a:latin typeface="Times New Roman" pitchFamily="18" charset="0"/>
              </a:rPr>
              <a:t>Культура та мистецтво</a:t>
            </a:r>
            <a:endParaRPr lang="ru-RU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4763" name="Text Box 13"/>
          <p:cNvSpPr txBox="1">
            <a:spLocks noChangeArrowheads="1"/>
          </p:cNvSpPr>
          <p:nvPr/>
        </p:nvSpPr>
        <p:spPr bwMode="auto">
          <a:xfrm>
            <a:off x="2927350" y="5013325"/>
            <a:ext cx="1824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 smtClean="0">
                <a:solidFill>
                  <a:schemeClr val="accent2"/>
                </a:solidFill>
                <a:latin typeface="Times New Roman" pitchFamily="18" charset="0"/>
              </a:rPr>
              <a:t>2021 </a:t>
            </a:r>
            <a:r>
              <a:rPr lang="uk-UA" sz="2400" b="1" dirty="0">
                <a:solidFill>
                  <a:schemeClr val="accent2"/>
                </a:solidFill>
                <a:latin typeface="Times New Roman" pitchFamily="18" charset="0"/>
              </a:rPr>
              <a:t>рік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4764" name="Text Box 14"/>
          <p:cNvSpPr txBox="1">
            <a:spLocks noChangeArrowheads="1"/>
          </p:cNvSpPr>
          <p:nvPr/>
        </p:nvSpPr>
        <p:spPr bwMode="auto">
          <a:xfrm>
            <a:off x="8686800" y="2508250"/>
            <a:ext cx="201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 smtClean="0">
                <a:solidFill>
                  <a:schemeClr val="accent2"/>
                </a:solidFill>
                <a:latin typeface="Times New Roman" pitchFamily="18" charset="0"/>
              </a:rPr>
              <a:t>2022 </a:t>
            </a:r>
            <a:r>
              <a:rPr lang="uk-UA" sz="2400" b="1" dirty="0">
                <a:solidFill>
                  <a:schemeClr val="accent2"/>
                </a:solidFill>
                <a:latin typeface="Times New Roman" pitchFamily="18" charset="0"/>
              </a:rPr>
              <a:t>рік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7476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4570413"/>
            <a:ext cx="28321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06625" y="239713"/>
            <a:ext cx="7732713" cy="10191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надходжень до загального фонду       </a:t>
            </a:r>
            <a:b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міського бюджету власних податків і зборів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2763" y="1614488"/>
            <a:ext cx="5175250" cy="10191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 надходження у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30963" y="1614488"/>
            <a:ext cx="5175250" cy="10191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надходжень у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01713" y="2403475"/>
            <a:ext cx="3309937" cy="11191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tx1"/>
                </a:solidFill>
              </a:rPr>
              <a:t>Всього: </a:t>
            </a:r>
            <a:r>
              <a:rPr lang="uk-UA" sz="2000" b="1" dirty="0" smtClean="0">
                <a:solidFill>
                  <a:schemeClr val="tx1"/>
                </a:solidFill>
              </a:rPr>
              <a:t>284397,4</a:t>
            </a:r>
            <a:endParaRPr lang="uk-UA" sz="2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chemeClr val="tx1"/>
                </a:solidFill>
              </a:rPr>
              <a:t> </a:t>
            </a:r>
            <a:r>
              <a:rPr lang="uk-UA" sz="2000" b="1" dirty="0">
                <a:solidFill>
                  <a:schemeClr val="tx1"/>
                </a:solidFill>
              </a:rPr>
              <a:t>тис. грн.</a:t>
            </a:r>
          </a:p>
        </p:txBody>
      </p:sp>
      <p:sp>
        <p:nvSpPr>
          <p:cNvPr id="11" name="Овал 10"/>
          <p:cNvSpPr/>
          <p:nvPr/>
        </p:nvSpPr>
        <p:spPr>
          <a:xfrm>
            <a:off x="7832725" y="2403475"/>
            <a:ext cx="3311525" cy="11191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tx1"/>
                </a:solidFill>
              </a:rPr>
              <a:t>Всього: </a:t>
            </a:r>
            <a:r>
              <a:rPr lang="uk-UA" sz="2000" b="1" dirty="0" smtClean="0">
                <a:solidFill>
                  <a:schemeClr val="tx1"/>
                </a:solidFill>
              </a:rPr>
              <a:t>335756,6 </a:t>
            </a:r>
            <a:r>
              <a:rPr lang="uk-UA" sz="2000" b="1" dirty="0">
                <a:solidFill>
                  <a:schemeClr val="tx1"/>
                </a:solidFill>
              </a:rPr>
              <a:t>тис. грн.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4526902" y="2808288"/>
            <a:ext cx="3109913" cy="7143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 smtClean="0">
                <a:solidFill>
                  <a:schemeClr val="tx1"/>
                </a:solidFill>
              </a:rPr>
              <a:t>+</a:t>
            </a:r>
            <a:r>
              <a:rPr lang="uk-UA" sz="1600" b="1" dirty="0" smtClean="0">
                <a:solidFill>
                  <a:schemeClr val="tx1"/>
                </a:solidFill>
              </a:rPr>
              <a:t>51359,2 </a:t>
            </a:r>
            <a:r>
              <a:rPr lang="uk-UA" sz="1600" b="1" dirty="0">
                <a:solidFill>
                  <a:schemeClr val="tx1"/>
                </a:solidFill>
              </a:rPr>
              <a:t>тис. грн. (</a:t>
            </a:r>
            <a:r>
              <a:rPr lang="uk-UA" sz="1600" b="1" dirty="0" smtClean="0">
                <a:solidFill>
                  <a:schemeClr val="tx1"/>
                </a:solidFill>
              </a:rPr>
              <a:t>118,1%)</a:t>
            </a:r>
            <a:endParaRPr lang="uk-UA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838928"/>
              </p:ext>
            </p:extLst>
          </p:nvPr>
        </p:nvGraphicFramePr>
        <p:xfrm>
          <a:off x="49213" y="4230688"/>
          <a:ext cx="512973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7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ПДФО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211 650,0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Акцизний податок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13 541,4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Місцеві податки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54 039,4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плата за землю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23 474,0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податок на нерухоме майно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1 512,8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єдиний податок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28 919,2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 надходження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5 166,6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002041"/>
              </p:ext>
            </p:extLst>
          </p:nvPr>
        </p:nvGraphicFramePr>
        <p:xfrm>
          <a:off x="6924675" y="4230688"/>
          <a:ext cx="512973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7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ПДФО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261 327,2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Акцизний податок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13 763,4</a:t>
                      </a: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Місцеві податки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55 954,4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плата за землю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23 965,3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податок на нерухоме майно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1 621,4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єдиний податок</a:t>
                      </a:r>
                      <a:endParaRPr lang="uk-UA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30 262,7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 надходження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4 711,6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Выгнутая влево стрелка 14"/>
          <p:cNvSpPr/>
          <p:nvPr/>
        </p:nvSpPr>
        <p:spPr>
          <a:xfrm>
            <a:off x="173038" y="2962275"/>
            <a:ext cx="703262" cy="1268413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11214100" y="2962275"/>
            <a:ext cx="736600" cy="1268413"/>
          </a:xfrm>
          <a:prstGeom prst="curved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9517" name="TextBox 16"/>
          <p:cNvSpPr txBox="1">
            <a:spLocks noChangeArrowheads="1"/>
          </p:cNvSpPr>
          <p:nvPr/>
        </p:nvSpPr>
        <p:spPr bwMode="auto">
          <a:xfrm>
            <a:off x="3359150" y="3830638"/>
            <a:ext cx="1300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800" b="1">
                <a:latin typeface="Times New Roman" pitchFamily="18" charset="0"/>
                <a:cs typeface="Times New Roman" pitchFamily="18" charset="0"/>
              </a:rPr>
              <a:t>тис. грн.</a:t>
            </a:r>
          </a:p>
        </p:txBody>
      </p:sp>
      <p:sp>
        <p:nvSpPr>
          <p:cNvPr id="19518" name="TextBox 17"/>
          <p:cNvSpPr txBox="1">
            <a:spLocks noChangeArrowheads="1"/>
          </p:cNvSpPr>
          <p:nvPr/>
        </p:nvSpPr>
        <p:spPr bwMode="auto">
          <a:xfrm>
            <a:off x="9996488" y="3856038"/>
            <a:ext cx="1300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800" b="1">
                <a:latin typeface="Times New Roman" pitchFamily="18" charset="0"/>
                <a:cs typeface="Times New Roman" pitchFamily="18" charset="0"/>
              </a:rPr>
              <a:t>тис. грн.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778" name="Object 1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621871"/>
              </p:ext>
            </p:extLst>
          </p:nvPr>
        </p:nvGraphicFramePr>
        <p:xfrm>
          <a:off x="-30162" y="-52046"/>
          <a:ext cx="114046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5" name="Лист" r:id="rId4" imgW="11791950" imgH="7172325" progId="">
                  <p:embed/>
                </p:oleObj>
              </mc:Choice>
              <mc:Fallback>
                <p:oleObj name="Лист" r:id="rId4" imgW="11791950" imgH="7172325" progId="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162" y="-52046"/>
                        <a:ext cx="114046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779" name="Picture 7" descr="uchitel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37625" y="4737100"/>
            <a:ext cx="28765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780" name="Text Box 4"/>
          <p:cNvSpPr txBox="1">
            <a:spLocks noChangeArrowheads="1"/>
          </p:cNvSpPr>
          <p:nvPr/>
        </p:nvSpPr>
        <p:spPr bwMode="auto">
          <a:xfrm>
            <a:off x="1920875" y="5062538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dirty="0">
                <a:solidFill>
                  <a:schemeClr val="bg1"/>
                </a:solidFill>
              </a:rPr>
              <a:t>98850,3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7781" name="Text Box 5"/>
          <p:cNvSpPr txBox="1">
            <a:spLocks noChangeArrowheads="1"/>
          </p:cNvSpPr>
          <p:nvPr/>
        </p:nvSpPr>
        <p:spPr bwMode="auto">
          <a:xfrm>
            <a:off x="1566863" y="39116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dirty="0">
                <a:solidFill>
                  <a:schemeClr val="bg1"/>
                </a:solidFill>
              </a:rPr>
              <a:t>172813,8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7782" name="Text Box 6"/>
          <p:cNvSpPr txBox="1">
            <a:spLocks noChangeArrowheads="1"/>
          </p:cNvSpPr>
          <p:nvPr/>
        </p:nvSpPr>
        <p:spPr bwMode="auto">
          <a:xfrm>
            <a:off x="8028527" y="3454400"/>
            <a:ext cx="15567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dirty="0" smtClean="0">
                <a:solidFill>
                  <a:schemeClr val="bg1"/>
                </a:solidFill>
              </a:rPr>
              <a:t>108801,1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7783" name="Text Box 7"/>
          <p:cNvSpPr txBox="1">
            <a:spLocks noChangeArrowheads="1"/>
          </p:cNvSpPr>
          <p:nvPr/>
        </p:nvSpPr>
        <p:spPr bwMode="auto">
          <a:xfrm>
            <a:off x="7507288" y="2241550"/>
            <a:ext cx="2078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dirty="0" smtClean="0">
                <a:solidFill>
                  <a:schemeClr val="bg1"/>
                </a:solidFill>
              </a:rPr>
              <a:t>198553,8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7784" name="Text Box 8"/>
          <p:cNvSpPr txBox="1">
            <a:spLocks noChangeArrowheads="1"/>
          </p:cNvSpPr>
          <p:nvPr/>
        </p:nvSpPr>
        <p:spPr bwMode="auto">
          <a:xfrm>
            <a:off x="9956800" y="66675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тис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. грн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7785" name="Text Box 9"/>
          <p:cNvSpPr txBox="1">
            <a:spLocks noChangeArrowheads="1"/>
          </p:cNvSpPr>
          <p:nvPr/>
        </p:nvSpPr>
        <p:spPr bwMode="auto">
          <a:xfrm rot="-1136515">
            <a:off x="3592513" y="5865813"/>
            <a:ext cx="4364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tx1"/>
                </a:solidFill>
              </a:rPr>
              <a:t>Субвенція на освіту з держбюджету</a:t>
            </a:r>
          </a:p>
        </p:txBody>
      </p:sp>
      <p:sp>
        <p:nvSpPr>
          <p:cNvPr id="67786" name="Text Box 10"/>
          <p:cNvSpPr txBox="1">
            <a:spLocks noChangeArrowheads="1"/>
          </p:cNvSpPr>
          <p:nvPr/>
        </p:nvSpPr>
        <p:spPr bwMode="auto">
          <a:xfrm rot="-671188">
            <a:off x="2665413" y="2228850"/>
            <a:ext cx="2897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tx1"/>
                </a:solidFill>
              </a:rPr>
              <a:t>Власні кошти бюджету</a:t>
            </a:r>
          </a:p>
        </p:txBody>
      </p:sp>
      <p:sp>
        <p:nvSpPr>
          <p:cNvPr id="67787" name="AutoShape 11"/>
          <p:cNvSpPr>
            <a:spLocks noChangeArrowheads="1"/>
          </p:cNvSpPr>
          <p:nvPr/>
        </p:nvSpPr>
        <p:spPr bwMode="auto">
          <a:xfrm rot="-706311">
            <a:off x="2257425" y="2293938"/>
            <a:ext cx="4608513" cy="1008062"/>
          </a:xfrm>
          <a:prstGeom prst="rightArrow">
            <a:avLst>
              <a:gd name="adj1" fmla="val 51519"/>
              <a:gd name="adj2" fmla="val 878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788" name="AutoShape 12"/>
          <p:cNvSpPr>
            <a:spLocks noChangeArrowheads="1"/>
          </p:cNvSpPr>
          <p:nvPr/>
        </p:nvSpPr>
        <p:spPr bwMode="auto">
          <a:xfrm rot="-1142456">
            <a:off x="3657600" y="5016500"/>
            <a:ext cx="4800600" cy="1008063"/>
          </a:xfrm>
          <a:prstGeom prst="rightArrow">
            <a:avLst>
              <a:gd name="adj1" fmla="val 53074"/>
              <a:gd name="adj2" fmla="val 7396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789" name="Text Box 13"/>
          <p:cNvSpPr txBox="1">
            <a:spLocks noChangeArrowheads="1"/>
          </p:cNvSpPr>
          <p:nvPr/>
        </p:nvSpPr>
        <p:spPr bwMode="auto">
          <a:xfrm rot="-1115547">
            <a:off x="4886325" y="5259388"/>
            <a:ext cx="237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</a:rPr>
              <a:t>+ </a:t>
            </a:r>
            <a:r>
              <a:rPr lang="uk-UA" sz="2400" b="1" dirty="0" smtClean="0">
                <a:solidFill>
                  <a:schemeClr val="tx1"/>
                </a:solidFill>
              </a:rPr>
              <a:t>9083,4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7790" name="Text Box 14"/>
          <p:cNvSpPr txBox="1">
            <a:spLocks noChangeArrowheads="1"/>
          </p:cNvSpPr>
          <p:nvPr/>
        </p:nvSpPr>
        <p:spPr bwMode="auto">
          <a:xfrm rot="-735181">
            <a:off x="3498850" y="2540000"/>
            <a:ext cx="237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</a:rPr>
              <a:t>+ </a:t>
            </a:r>
            <a:r>
              <a:rPr lang="ru-RU" sz="2400" b="1" dirty="0" smtClean="0">
                <a:solidFill>
                  <a:schemeClr val="tx1"/>
                </a:solidFill>
              </a:rPr>
              <a:t>25293,3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7791" name="Text Box 15"/>
          <p:cNvSpPr txBox="1">
            <a:spLocks noChangeArrowheads="1"/>
          </p:cNvSpPr>
          <p:nvPr/>
        </p:nvSpPr>
        <p:spPr bwMode="auto">
          <a:xfrm>
            <a:off x="668649" y="514147"/>
            <a:ext cx="2955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 smtClean="0">
                <a:solidFill>
                  <a:schemeClr val="accent2"/>
                </a:solidFill>
                <a:latin typeface="Times New Roman" pitchFamily="18" charset="0"/>
              </a:rPr>
              <a:t>Освіта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7792" name="Text Box 16"/>
          <p:cNvSpPr txBox="1">
            <a:spLocks noChangeArrowheads="1"/>
          </p:cNvSpPr>
          <p:nvPr/>
        </p:nvSpPr>
        <p:spPr bwMode="auto">
          <a:xfrm>
            <a:off x="1430338" y="1346200"/>
            <a:ext cx="2711450" cy="400110"/>
          </a:xfrm>
          <a:prstGeom prst="rect">
            <a:avLst/>
          </a:prstGeom>
          <a:solidFill>
            <a:srgbClr val="EBF7D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 smtClean="0">
                <a:solidFill>
                  <a:schemeClr val="tx1"/>
                </a:solidFill>
              </a:rPr>
              <a:t>2021 </a:t>
            </a:r>
            <a:r>
              <a:rPr lang="uk-UA" sz="2000" b="1" dirty="0">
                <a:solidFill>
                  <a:schemeClr val="tx1"/>
                </a:solidFill>
              </a:rPr>
              <a:t>рік – </a:t>
            </a:r>
            <a:r>
              <a:rPr lang="uk-UA" sz="2000" b="1" dirty="0" smtClean="0">
                <a:solidFill>
                  <a:schemeClr val="tx1"/>
                </a:solidFill>
              </a:rPr>
              <a:t>271664,1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7793" name="Text Box 17"/>
          <p:cNvSpPr txBox="1">
            <a:spLocks noChangeArrowheads="1"/>
          </p:cNvSpPr>
          <p:nvPr/>
        </p:nvSpPr>
        <p:spPr bwMode="auto">
          <a:xfrm>
            <a:off x="7004050" y="1328738"/>
            <a:ext cx="271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 dirty="0" smtClean="0">
                <a:solidFill>
                  <a:schemeClr val="tx1"/>
                </a:solidFill>
              </a:rPr>
              <a:t>2022 </a:t>
            </a:r>
            <a:r>
              <a:rPr lang="uk-UA" sz="2000" b="1" dirty="0">
                <a:solidFill>
                  <a:schemeClr val="tx1"/>
                </a:solidFill>
              </a:rPr>
              <a:t>рік – </a:t>
            </a:r>
            <a:r>
              <a:rPr lang="uk-UA" sz="2000" b="1" dirty="0" smtClean="0">
                <a:solidFill>
                  <a:schemeClr val="tx1"/>
                </a:solidFill>
              </a:rPr>
              <a:t>307354,9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390650" y="260350"/>
            <a:ext cx="998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>
                <a:solidFill>
                  <a:schemeClr val="accent2"/>
                </a:solidFill>
                <a:latin typeface="Times New Roman" pitchFamily="18" charset="0"/>
              </a:rPr>
              <a:t>Видатки загального фонду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 txBox="1">
            <a:spLocks noGrp="1"/>
          </p:cNvSpPr>
          <p:nvPr>
            <p:ph type="title"/>
          </p:nvPr>
        </p:nvSpPr>
        <p:spPr>
          <a:xfrm>
            <a:off x="1627188" y="-44252"/>
            <a:ext cx="8596312" cy="339725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293" y="306861"/>
            <a:ext cx="10898550" cy="6320703"/>
          </a:xfrm>
        </p:spPr>
        <p:txBody>
          <a:bodyPr/>
          <a:lstStyle/>
          <a:p>
            <a:pPr marL="3794760" lvl="8" indent="0">
              <a:spcBef>
                <a:spcPts val="0"/>
              </a:spcBef>
              <a:buNone/>
              <a:defRPr/>
            </a:pPr>
            <a:r>
              <a:rPr lang="uk-UA" dirty="0" smtClean="0"/>
              <a:t>	</a:t>
            </a:r>
            <a:r>
              <a:rPr lang="uk-UA" sz="1800" b="1" dirty="0" smtClean="0">
                <a:solidFill>
                  <a:srgbClr val="2D14E6"/>
                </a:solidFill>
              </a:rPr>
              <a:t>2019 </a:t>
            </a:r>
            <a:r>
              <a:rPr lang="uk-UA" sz="1800" b="1" dirty="0">
                <a:solidFill>
                  <a:srgbClr val="2D14E6"/>
                </a:solidFill>
              </a:rPr>
              <a:t>рік	</a:t>
            </a:r>
            <a:r>
              <a:rPr lang="uk-UA" sz="1800" b="1" dirty="0" smtClean="0">
                <a:solidFill>
                  <a:srgbClr val="2D14E6"/>
                </a:solidFill>
              </a:rPr>
              <a:t>	2020 рік           2021 </a:t>
            </a:r>
            <a:r>
              <a:rPr lang="uk-UA" sz="1800" b="1" dirty="0">
                <a:solidFill>
                  <a:srgbClr val="2D14E6"/>
                </a:solidFill>
              </a:rPr>
              <a:t>рік          </a:t>
            </a:r>
            <a:r>
              <a:rPr lang="uk-UA" sz="1800" b="1" dirty="0" smtClean="0">
                <a:solidFill>
                  <a:srgbClr val="2D14E6"/>
                </a:solidFill>
              </a:rPr>
              <a:t>2022 </a:t>
            </a:r>
            <a:r>
              <a:rPr lang="uk-UA" sz="1800" b="1" dirty="0">
                <a:solidFill>
                  <a:srgbClr val="2D14E6"/>
                </a:solidFill>
              </a:rPr>
              <a:t>рік</a:t>
            </a:r>
          </a:p>
          <a:p>
            <a:pPr marL="3794760" lvl="8" indent="0">
              <a:spcBef>
                <a:spcPts val="0"/>
              </a:spcBef>
              <a:buFont typeface="Arial"/>
              <a:buNone/>
              <a:defRPr/>
            </a:pPr>
            <a:endParaRPr lang="uk-UA" sz="1800" b="1" dirty="0">
              <a:solidFill>
                <a:srgbClr val="2D14E6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rgbClr val="2D14E6"/>
                </a:solidFill>
              </a:rPr>
              <a:t>Вартість харчування дітей</a:t>
            </a: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rgbClr val="2D14E6"/>
                </a:solidFill>
              </a:rPr>
              <a:t>в дошкільних </a:t>
            </a:r>
            <a:r>
              <a:rPr lang="uk-UA" b="1" dirty="0" smtClean="0">
                <a:solidFill>
                  <a:srgbClr val="2D14E6"/>
                </a:solidFill>
              </a:rPr>
              <a:t>закладах:</a:t>
            </a:r>
            <a:endParaRPr lang="uk-UA" b="1" dirty="0">
              <a:solidFill>
                <a:srgbClr val="2D14E6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rgbClr val="2D14E6"/>
                </a:solidFill>
              </a:rPr>
              <a:t>		</a:t>
            </a:r>
            <a:r>
              <a:rPr lang="uk-UA" b="1" dirty="0" err="1" smtClean="0">
                <a:solidFill>
                  <a:srgbClr val="2D14E6"/>
                </a:solidFill>
              </a:rPr>
              <a:t>яслі</a:t>
            </a:r>
            <a:r>
              <a:rPr lang="uk-UA" b="1" dirty="0">
                <a:solidFill>
                  <a:srgbClr val="2D14E6"/>
                </a:solidFill>
              </a:rPr>
              <a:t>	</a:t>
            </a:r>
            <a:r>
              <a:rPr lang="uk-UA" b="1" dirty="0" smtClean="0">
                <a:solidFill>
                  <a:srgbClr val="2D14E6"/>
                </a:solidFill>
              </a:rPr>
              <a:t>		17</a:t>
            </a:r>
            <a:r>
              <a:rPr lang="uk-UA" b="1" dirty="0">
                <a:solidFill>
                  <a:srgbClr val="2D14E6"/>
                </a:solidFill>
              </a:rPr>
              <a:t>	</a:t>
            </a:r>
            <a:r>
              <a:rPr lang="uk-UA" b="1" dirty="0" smtClean="0">
                <a:solidFill>
                  <a:srgbClr val="2D14E6"/>
                </a:solidFill>
              </a:rPr>
              <a:t>	18                             25                          27</a:t>
            </a:r>
            <a:endParaRPr lang="uk-UA" b="1" dirty="0">
              <a:solidFill>
                <a:srgbClr val="2D14E6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rgbClr val="2D14E6"/>
                </a:solidFill>
              </a:rPr>
              <a:t>		</a:t>
            </a:r>
            <a:r>
              <a:rPr lang="uk-UA" b="1" dirty="0" smtClean="0">
                <a:solidFill>
                  <a:srgbClr val="2D14E6"/>
                </a:solidFill>
              </a:rPr>
              <a:t>сад</a:t>
            </a:r>
            <a:r>
              <a:rPr lang="uk-UA" b="1" dirty="0">
                <a:solidFill>
                  <a:srgbClr val="2D14E6"/>
                </a:solidFill>
              </a:rPr>
              <a:t>	</a:t>
            </a:r>
            <a:r>
              <a:rPr lang="uk-UA" b="1" dirty="0" smtClean="0">
                <a:solidFill>
                  <a:srgbClr val="2D14E6"/>
                </a:solidFill>
              </a:rPr>
              <a:t>		23</a:t>
            </a:r>
            <a:r>
              <a:rPr lang="uk-UA" b="1" dirty="0">
                <a:solidFill>
                  <a:srgbClr val="2D14E6"/>
                </a:solidFill>
              </a:rPr>
              <a:t>	</a:t>
            </a:r>
            <a:r>
              <a:rPr lang="uk-UA" b="1" dirty="0" smtClean="0">
                <a:solidFill>
                  <a:srgbClr val="2D14E6"/>
                </a:solidFill>
              </a:rPr>
              <a:t>	24                             33                          35</a:t>
            </a:r>
            <a:endParaRPr lang="uk-UA" b="1" dirty="0">
              <a:solidFill>
                <a:srgbClr val="2D14E6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uk-UA" b="1" dirty="0" smtClean="0">
                <a:solidFill>
                  <a:srgbClr val="2D14E6"/>
                </a:solidFill>
              </a:rPr>
              <a:t> 	кількість </a:t>
            </a:r>
            <a:r>
              <a:rPr lang="uk-UA" b="1" dirty="0">
                <a:solidFill>
                  <a:srgbClr val="2D14E6"/>
                </a:solidFill>
              </a:rPr>
              <a:t>дітей в ДНЗ	</a:t>
            </a:r>
            <a:r>
              <a:rPr lang="uk-UA" b="1" dirty="0" smtClean="0">
                <a:solidFill>
                  <a:srgbClr val="2D14E6"/>
                </a:solidFill>
              </a:rPr>
              <a:t>	1183</a:t>
            </a:r>
            <a:r>
              <a:rPr lang="uk-UA" b="1" dirty="0">
                <a:solidFill>
                  <a:srgbClr val="2D14E6"/>
                </a:solidFill>
              </a:rPr>
              <a:t>	</a:t>
            </a:r>
            <a:r>
              <a:rPr lang="uk-UA" b="1" dirty="0" smtClean="0">
                <a:solidFill>
                  <a:srgbClr val="2D14E6"/>
                </a:solidFill>
              </a:rPr>
              <a:t>	1088                         1385                      1392</a:t>
            </a:r>
            <a:endParaRPr lang="uk-UA" b="1" dirty="0">
              <a:solidFill>
                <a:srgbClr val="2D14E6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uk-UA" b="1" dirty="0" smtClean="0">
                <a:solidFill>
                  <a:srgbClr val="2D14E6"/>
                </a:solidFill>
              </a:rPr>
              <a:t> 	в </a:t>
            </a:r>
            <a:r>
              <a:rPr lang="uk-UA" b="1" dirty="0">
                <a:solidFill>
                  <a:srgbClr val="2D14E6"/>
                </a:solidFill>
              </a:rPr>
              <a:t>тому числі при НВК	</a:t>
            </a:r>
            <a:r>
              <a:rPr lang="uk-UA" b="1" dirty="0" smtClean="0">
                <a:solidFill>
                  <a:srgbClr val="2D14E6"/>
                </a:solidFill>
              </a:rPr>
              <a:t>	152</a:t>
            </a:r>
            <a:r>
              <a:rPr lang="uk-UA" b="1" dirty="0">
                <a:solidFill>
                  <a:srgbClr val="2D14E6"/>
                </a:solidFill>
              </a:rPr>
              <a:t>	</a:t>
            </a:r>
            <a:r>
              <a:rPr lang="uk-UA" b="1" dirty="0" smtClean="0">
                <a:solidFill>
                  <a:srgbClr val="2D14E6"/>
                </a:solidFill>
              </a:rPr>
              <a:t>	143                           133                        103</a:t>
            </a:r>
            <a:endParaRPr lang="uk-UA" b="1" dirty="0">
              <a:solidFill>
                <a:srgbClr val="2D14E6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rgbClr val="2D14E6"/>
                </a:solidFill>
              </a:rPr>
              <a:t> </a:t>
            </a: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rgbClr val="2D14E6"/>
                </a:solidFill>
              </a:rPr>
              <a:t>Діти пільгової категорії	  </a:t>
            </a:r>
            <a:r>
              <a:rPr lang="uk-UA" b="1" dirty="0" smtClean="0">
                <a:solidFill>
                  <a:srgbClr val="2D14E6"/>
                </a:solidFill>
              </a:rPr>
              <a:t>		174</a:t>
            </a:r>
            <a:r>
              <a:rPr lang="uk-UA" b="1" dirty="0">
                <a:solidFill>
                  <a:srgbClr val="2D14E6"/>
                </a:solidFill>
              </a:rPr>
              <a:t>	</a:t>
            </a:r>
            <a:r>
              <a:rPr lang="uk-UA" b="1" dirty="0" smtClean="0">
                <a:solidFill>
                  <a:srgbClr val="2D14E6"/>
                </a:solidFill>
              </a:rPr>
              <a:t>	213                           359                         397</a:t>
            </a:r>
            <a:endParaRPr lang="uk-UA" b="1" dirty="0">
              <a:solidFill>
                <a:srgbClr val="2D14E6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rgbClr val="2D14E6"/>
                </a:solidFill>
              </a:rPr>
              <a:t> </a:t>
            </a: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rgbClr val="2D14E6"/>
                </a:solidFill>
              </a:rPr>
              <a:t>Вартість харчування дітей в </a:t>
            </a: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rgbClr val="2D14E6"/>
                </a:solidFill>
              </a:rPr>
              <a:t>загальноосвітніх навчальних </a:t>
            </a:r>
          </a:p>
          <a:p>
            <a:pPr>
              <a:spcBef>
                <a:spcPts val="0"/>
              </a:spcBef>
              <a:defRPr/>
            </a:pPr>
            <a:r>
              <a:rPr lang="uk-UA" b="1" dirty="0" smtClean="0">
                <a:solidFill>
                  <a:srgbClr val="2D14E6"/>
                </a:solidFill>
              </a:rPr>
              <a:t>закладах:</a:t>
            </a:r>
            <a:endParaRPr lang="uk-UA" b="1" dirty="0">
              <a:solidFill>
                <a:srgbClr val="2D14E6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rgbClr val="2D14E6"/>
                </a:solidFill>
              </a:rPr>
              <a:t>	учнів 1 – 4 класів	</a:t>
            </a:r>
            <a:r>
              <a:rPr lang="uk-UA" b="1" dirty="0" smtClean="0">
                <a:solidFill>
                  <a:srgbClr val="2D14E6"/>
                </a:solidFill>
              </a:rPr>
              <a:t>		8</a:t>
            </a:r>
            <a:r>
              <a:rPr lang="uk-UA" b="1" dirty="0">
                <a:solidFill>
                  <a:srgbClr val="2D14E6"/>
                </a:solidFill>
              </a:rPr>
              <a:t>	</a:t>
            </a:r>
            <a:r>
              <a:rPr lang="uk-UA" b="1" dirty="0" smtClean="0">
                <a:solidFill>
                  <a:srgbClr val="2D14E6"/>
                </a:solidFill>
              </a:rPr>
              <a:t>	8,50                          13                           25,23</a:t>
            </a:r>
            <a:endParaRPr lang="uk-UA" b="1" dirty="0">
              <a:solidFill>
                <a:srgbClr val="2D14E6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rgbClr val="2D14E6"/>
                </a:solidFill>
              </a:rPr>
              <a:t>	учнів пільгової категорії:</a:t>
            </a: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rgbClr val="2D14E6"/>
                </a:solidFill>
              </a:rPr>
              <a:t>		1 – 4 класів	 </a:t>
            </a:r>
            <a:r>
              <a:rPr lang="uk-UA" b="1" dirty="0" smtClean="0">
                <a:solidFill>
                  <a:srgbClr val="2D14E6"/>
                </a:solidFill>
              </a:rPr>
              <a:t>                 9,29</a:t>
            </a:r>
            <a:r>
              <a:rPr lang="uk-UA" b="1" dirty="0">
                <a:solidFill>
                  <a:srgbClr val="2D14E6"/>
                </a:solidFill>
              </a:rPr>
              <a:t>	</a:t>
            </a:r>
            <a:r>
              <a:rPr lang="uk-UA" b="1" dirty="0" smtClean="0">
                <a:solidFill>
                  <a:srgbClr val="2D14E6"/>
                </a:solidFill>
              </a:rPr>
              <a:t>	10                             13                           25,23</a:t>
            </a:r>
            <a:endParaRPr lang="uk-UA" b="1" dirty="0">
              <a:solidFill>
                <a:srgbClr val="2D14E6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rgbClr val="2D14E6"/>
                </a:solidFill>
              </a:rPr>
              <a:t>		5 – 11 класів                                 </a:t>
            </a:r>
            <a:r>
              <a:rPr lang="uk-UA" b="1" dirty="0" smtClean="0">
                <a:solidFill>
                  <a:srgbClr val="2D14E6"/>
                </a:solidFill>
              </a:rPr>
              <a:t>9,50</a:t>
            </a:r>
            <a:r>
              <a:rPr lang="uk-UA" b="1" dirty="0">
                <a:solidFill>
                  <a:srgbClr val="2D14E6"/>
                </a:solidFill>
              </a:rPr>
              <a:t>		10                             14</a:t>
            </a: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rgbClr val="2D14E6"/>
                </a:solidFill>
              </a:rPr>
              <a:t> </a:t>
            </a:r>
            <a:r>
              <a:rPr lang="uk-UA" b="1" dirty="0" smtClean="0">
                <a:solidFill>
                  <a:srgbClr val="2D14E6"/>
                </a:solidFill>
              </a:rPr>
              <a:t>                           5 </a:t>
            </a:r>
            <a:r>
              <a:rPr lang="uk-UA" b="1" dirty="0">
                <a:solidFill>
                  <a:srgbClr val="2D14E6"/>
                </a:solidFill>
              </a:rPr>
              <a:t>– </a:t>
            </a:r>
            <a:r>
              <a:rPr lang="uk-UA" b="1" dirty="0" smtClean="0">
                <a:solidFill>
                  <a:srgbClr val="2D14E6"/>
                </a:solidFill>
              </a:rPr>
              <a:t>8 </a:t>
            </a:r>
            <a:r>
              <a:rPr lang="uk-UA" b="1" dirty="0">
                <a:solidFill>
                  <a:srgbClr val="2D14E6"/>
                </a:solidFill>
              </a:rPr>
              <a:t>класів </a:t>
            </a:r>
            <a:r>
              <a:rPr lang="uk-UA" b="1" dirty="0" smtClean="0">
                <a:solidFill>
                  <a:srgbClr val="2D14E6"/>
                </a:solidFill>
              </a:rPr>
              <a:t>                                                                                                                                        29,83</a:t>
            </a: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rgbClr val="2D14E6"/>
                </a:solidFill>
              </a:rPr>
              <a:t> </a:t>
            </a:r>
            <a:r>
              <a:rPr lang="uk-UA" b="1" dirty="0" smtClean="0">
                <a:solidFill>
                  <a:srgbClr val="2D14E6"/>
                </a:solidFill>
              </a:rPr>
              <a:t>                           9 </a:t>
            </a:r>
            <a:r>
              <a:rPr lang="uk-UA" b="1" dirty="0">
                <a:solidFill>
                  <a:srgbClr val="2D14E6"/>
                </a:solidFill>
              </a:rPr>
              <a:t>– </a:t>
            </a:r>
            <a:r>
              <a:rPr lang="uk-UA" b="1" dirty="0" smtClean="0">
                <a:solidFill>
                  <a:srgbClr val="2D14E6"/>
                </a:solidFill>
              </a:rPr>
              <a:t>11класів                                </a:t>
            </a:r>
            <a:r>
              <a:rPr lang="uk-UA" b="1" dirty="0">
                <a:solidFill>
                  <a:srgbClr val="2D14E6"/>
                </a:solidFill>
              </a:rPr>
              <a:t>	</a:t>
            </a:r>
            <a:r>
              <a:rPr lang="uk-UA" b="1" dirty="0" smtClean="0">
                <a:solidFill>
                  <a:srgbClr val="2D14E6"/>
                </a:solidFill>
              </a:rPr>
              <a:t>	                                                                                   31,78</a:t>
            </a:r>
          </a:p>
          <a:p>
            <a:pPr>
              <a:spcBef>
                <a:spcPts val="0"/>
              </a:spcBef>
              <a:defRPr/>
            </a:pPr>
            <a:r>
              <a:rPr lang="uk-UA" b="1" dirty="0" smtClean="0">
                <a:solidFill>
                  <a:srgbClr val="2D14E6"/>
                </a:solidFill>
              </a:rPr>
              <a:t>Кількість </a:t>
            </a:r>
            <a:r>
              <a:rPr lang="uk-UA" b="1" dirty="0">
                <a:solidFill>
                  <a:srgbClr val="2D14E6"/>
                </a:solidFill>
              </a:rPr>
              <a:t>учнів шкіл всього:	</a:t>
            </a:r>
            <a:r>
              <a:rPr lang="uk-UA" b="1" dirty="0" smtClean="0">
                <a:solidFill>
                  <a:srgbClr val="2D14E6"/>
                </a:solidFill>
              </a:rPr>
              <a:t>	6562</a:t>
            </a:r>
            <a:r>
              <a:rPr lang="uk-UA" b="1" dirty="0">
                <a:solidFill>
                  <a:srgbClr val="2D14E6"/>
                </a:solidFill>
              </a:rPr>
              <a:t>	</a:t>
            </a:r>
            <a:r>
              <a:rPr lang="uk-UA" b="1" dirty="0" smtClean="0">
                <a:solidFill>
                  <a:srgbClr val="2D14E6"/>
                </a:solidFill>
              </a:rPr>
              <a:t>	6742                         5289                       5270</a:t>
            </a:r>
            <a:endParaRPr lang="uk-UA" b="1" dirty="0">
              <a:solidFill>
                <a:srgbClr val="2D14E6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rgbClr val="2D14E6"/>
                </a:solidFill>
              </a:rPr>
              <a:t>	кількість учнів 1 – 4 класів	</a:t>
            </a:r>
            <a:r>
              <a:rPr lang="uk-UA" b="1" dirty="0" smtClean="0">
                <a:solidFill>
                  <a:srgbClr val="2D14E6"/>
                </a:solidFill>
              </a:rPr>
              <a:t>	2783</a:t>
            </a:r>
            <a:r>
              <a:rPr lang="uk-UA" b="1" dirty="0">
                <a:solidFill>
                  <a:srgbClr val="2D14E6"/>
                </a:solidFill>
              </a:rPr>
              <a:t>	</a:t>
            </a:r>
            <a:r>
              <a:rPr lang="uk-UA" b="1" dirty="0" smtClean="0">
                <a:solidFill>
                  <a:srgbClr val="2D14E6"/>
                </a:solidFill>
              </a:rPr>
              <a:t>	2728                         2046                       2020</a:t>
            </a:r>
            <a:endParaRPr lang="uk-UA" b="1" dirty="0">
              <a:solidFill>
                <a:srgbClr val="2D14E6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rgbClr val="2D14E6"/>
                </a:solidFill>
              </a:rPr>
              <a:t>	в т. ч. пільгової категорії	</a:t>
            </a:r>
            <a:r>
              <a:rPr lang="uk-UA" b="1" dirty="0" smtClean="0">
                <a:solidFill>
                  <a:srgbClr val="2D14E6"/>
                </a:solidFill>
              </a:rPr>
              <a:t>	210</a:t>
            </a:r>
            <a:r>
              <a:rPr lang="uk-UA" b="1" dirty="0">
                <a:solidFill>
                  <a:srgbClr val="2D14E6"/>
                </a:solidFill>
              </a:rPr>
              <a:t>	</a:t>
            </a:r>
            <a:r>
              <a:rPr lang="uk-UA" b="1" dirty="0" smtClean="0">
                <a:solidFill>
                  <a:srgbClr val="2D14E6"/>
                </a:solidFill>
              </a:rPr>
              <a:t>	232                           292                         327</a:t>
            </a:r>
            <a:endParaRPr lang="uk-UA" b="1" dirty="0">
              <a:solidFill>
                <a:srgbClr val="2D14E6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rgbClr val="2D14E6"/>
                </a:solidFill>
              </a:rPr>
              <a:t>	кількість учнів 5 – 11 </a:t>
            </a:r>
            <a:r>
              <a:rPr lang="uk-UA" b="1" dirty="0" smtClean="0">
                <a:solidFill>
                  <a:srgbClr val="2D14E6"/>
                </a:solidFill>
              </a:rPr>
              <a:t>класів		3779		4014                         3243                       3250</a:t>
            </a:r>
            <a:endParaRPr lang="uk-UA" b="1" dirty="0">
              <a:solidFill>
                <a:srgbClr val="2D14E6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rgbClr val="2D14E6"/>
                </a:solidFill>
              </a:rPr>
              <a:t>	в т. ч. пільгової категорії	</a:t>
            </a:r>
            <a:r>
              <a:rPr lang="uk-UA" b="1" dirty="0" smtClean="0">
                <a:solidFill>
                  <a:srgbClr val="2D14E6"/>
                </a:solidFill>
              </a:rPr>
              <a:t>	289</a:t>
            </a:r>
            <a:r>
              <a:rPr lang="uk-UA" b="1" dirty="0">
                <a:solidFill>
                  <a:srgbClr val="2D14E6"/>
                </a:solidFill>
              </a:rPr>
              <a:t>	</a:t>
            </a:r>
            <a:r>
              <a:rPr lang="uk-UA" b="1" dirty="0" smtClean="0">
                <a:solidFill>
                  <a:srgbClr val="2D14E6"/>
                </a:solidFill>
              </a:rPr>
              <a:t>	320                           388                         451</a:t>
            </a:r>
            <a:endParaRPr lang="uk-UA" b="1" dirty="0">
              <a:solidFill>
                <a:srgbClr val="2D14E6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rgbClr val="2D14E6"/>
                </a:solidFill>
              </a:rPr>
              <a:t> </a:t>
            </a: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rgbClr val="2D14E6"/>
                </a:solidFill>
              </a:rPr>
              <a:t>Видатки у розрахунку на одну дитину:</a:t>
            </a: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rgbClr val="2D14E6"/>
                </a:solidFill>
              </a:rPr>
              <a:t>	в дошкільних закладах	</a:t>
            </a:r>
            <a:r>
              <a:rPr lang="uk-UA" b="1" dirty="0" smtClean="0">
                <a:solidFill>
                  <a:srgbClr val="2D14E6"/>
                </a:solidFill>
              </a:rPr>
              <a:t>	27974</a:t>
            </a:r>
            <a:r>
              <a:rPr lang="uk-UA" b="1" dirty="0">
                <a:solidFill>
                  <a:srgbClr val="2D14E6"/>
                </a:solidFill>
              </a:rPr>
              <a:t>	</a:t>
            </a:r>
            <a:r>
              <a:rPr lang="uk-UA" b="1" dirty="0" smtClean="0">
                <a:solidFill>
                  <a:srgbClr val="2D14E6"/>
                </a:solidFill>
              </a:rPr>
              <a:t>	36868                       44557                     53090</a:t>
            </a:r>
            <a:endParaRPr lang="uk-UA" b="1" dirty="0">
              <a:solidFill>
                <a:srgbClr val="2D14E6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rgbClr val="2D14E6"/>
                </a:solidFill>
              </a:rPr>
              <a:t>	в загальноосвітніх закладах	</a:t>
            </a:r>
            <a:r>
              <a:rPr lang="uk-UA" b="1" dirty="0" smtClean="0">
                <a:solidFill>
                  <a:srgbClr val="2D14E6"/>
                </a:solidFill>
              </a:rPr>
              <a:t>	20731</a:t>
            </a:r>
            <a:r>
              <a:rPr lang="uk-UA" b="1" dirty="0">
                <a:solidFill>
                  <a:srgbClr val="2D14E6"/>
                </a:solidFill>
              </a:rPr>
              <a:t>	</a:t>
            </a:r>
            <a:r>
              <a:rPr lang="uk-UA" b="1" dirty="0" smtClean="0">
                <a:solidFill>
                  <a:srgbClr val="2D14E6"/>
                </a:solidFill>
              </a:rPr>
              <a:t>	22505                       28977                     31938</a:t>
            </a:r>
            <a:endParaRPr lang="uk-UA" b="1" dirty="0">
              <a:solidFill>
                <a:srgbClr val="2D14E6"/>
              </a:solidFill>
            </a:endParaRPr>
          </a:p>
          <a:p>
            <a:pPr marL="137160" indent="0" algn="ctr">
              <a:spcBef>
                <a:spcPts val="0"/>
              </a:spcBef>
              <a:buFont typeface="Arial" charset="0"/>
              <a:buNone/>
              <a:defRPr/>
            </a:pPr>
            <a:endParaRPr lang="uk-UA" dirty="0" smtClean="0"/>
          </a:p>
          <a:p>
            <a:pPr marL="137160" indent="0">
              <a:spcBef>
                <a:spcPts val="0"/>
              </a:spcBef>
              <a:buFont typeface="Arial" charset="0"/>
              <a:buNone/>
              <a:defRPr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37160" indent="0">
              <a:spcBef>
                <a:spcPts val="0"/>
              </a:spcBef>
              <a:buFont typeface="Arial" charset="0"/>
              <a:buNone/>
              <a:defRPr/>
            </a:pPr>
            <a:endParaRPr lang="uk-UA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4598633" y="861594"/>
            <a:ext cx="15243" cy="5754579"/>
          </a:xfrm>
          <a:prstGeom prst="line">
            <a:avLst/>
          </a:prstGeom>
          <a:ln w="349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6427433" y="861596"/>
            <a:ext cx="17124" cy="5754580"/>
          </a:xfrm>
          <a:prstGeom prst="line">
            <a:avLst/>
          </a:prstGeom>
          <a:ln w="349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101322" y="861595"/>
            <a:ext cx="3991" cy="5754581"/>
          </a:xfrm>
          <a:prstGeom prst="line">
            <a:avLst/>
          </a:prstGeom>
          <a:ln w="349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9587883" y="861595"/>
            <a:ext cx="6921" cy="5754581"/>
          </a:xfrm>
          <a:prstGeom prst="line">
            <a:avLst/>
          </a:prstGeom>
          <a:ln w="349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114843" y="861594"/>
            <a:ext cx="0" cy="5754579"/>
          </a:xfrm>
          <a:prstGeom prst="line">
            <a:avLst/>
          </a:prstGeom>
          <a:ln w="349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0" y="1479674"/>
            <a:ext cx="10580888" cy="34163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altLang="ru-RU" sz="7200" b="1" dirty="0" smtClean="0">
                <a:solidFill>
                  <a:srgbClr val="005E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Своєчасно прийнятий бюджет – запорука стабільності громади!</a:t>
            </a:r>
            <a:endParaRPr lang="ru-RU" altLang="ru-RU" sz="7200" b="1" dirty="0">
              <a:solidFill>
                <a:srgbClr val="005EA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"/>
          <p:cNvSpPr txBox="1"/>
          <p:nvPr/>
        </p:nvSpPr>
        <p:spPr>
          <a:xfrm>
            <a:off x="488105" y="209575"/>
            <a:ext cx="7386092" cy="905727"/>
          </a:xfrm>
          <a:prstGeom prst="rect">
            <a:avLst/>
          </a:prstGeom>
          <a:solidFill>
            <a:srgbClr val="EAF6D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Враховано під час розрахунку доходів бюджету </a:t>
            </a:r>
            <a:r>
              <a:rPr lang="uk-UA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Добропільської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міської ТГ</a:t>
            </a:r>
            <a:endParaRPr lang="uk-UA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497" y="1853442"/>
            <a:ext cx="6200208" cy="4133472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488105" y="1719575"/>
            <a:ext cx="548918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3">
              <a:spcBef>
                <a:spcPts val="0"/>
              </a:spcBef>
              <a:spcAft>
                <a:spcPts val="800"/>
              </a:spcAft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</a:rPr>
              <a:t>Зростання:</a:t>
            </a:r>
          </a:p>
          <a:p>
            <a:pPr marL="0" lvl="3" indent="-285750"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</a:rPr>
              <a:t>ПДФО на 23,5% за рахунок зростання мінімальної зарплати з 6500 (01.12.2021) до 6700 (01.10.2022), з урахуванням додаткових платників – 29 738,8 тис. грн.</a:t>
            </a:r>
          </a:p>
          <a:p>
            <a:pPr marL="0" lvl="3" indent="-285750"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</a:rPr>
              <a:t>Частка ПДФО на 4% з метою сталого проходження опалювального періоду 2021/2022 років та забезпечення своєчасних розрахунків за комунальні послуги та енергоносії у 2022 році</a:t>
            </a:r>
          </a:p>
          <a:p>
            <a:pPr marL="0" lvl="3" indent="-285750"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</a:rPr>
              <a:t>Акцизний податок (роздріб) на 4,2%</a:t>
            </a:r>
          </a:p>
          <a:p>
            <a:pPr marL="0" lvl="3" indent="-285750"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</a:rPr>
              <a:t>Акцизний податок (пальне) (на рівні)</a:t>
            </a:r>
          </a:p>
          <a:p>
            <a:pPr marL="0" lvl="3" indent="-285750"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</a:rPr>
              <a:t>Плата за землю на 2,1%, рентна плата (на рівні)</a:t>
            </a:r>
          </a:p>
          <a:p>
            <a:pPr marL="0" lvl="3" indent="-285750"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</a:rPr>
              <a:t>Єдиний податок на 4,6%</a:t>
            </a:r>
            <a:endParaRPr lang="en-US" sz="1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375" y="0"/>
            <a:ext cx="1150330" cy="128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62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753942"/>
              </p:ext>
            </p:extLst>
          </p:nvPr>
        </p:nvGraphicFramePr>
        <p:xfrm>
          <a:off x="190454" y="771171"/>
          <a:ext cx="10058400" cy="602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22" name="Заголовок 1"/>
          <p:cNvSpPr txBox="1">
            <a:spLocks noGrp="1"/>
          </p:cNvSpPr>
          <p:nvPr>
            <p:ph type="title"/>
          </p:nvPr>
        </p:nvSpPr>
        <p:spPr>
          <a:xfrm>
            <a:off x="528638" y="0"/>
            <a:ext cx="10342562" cy="492125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Динаміка середньомісячної заробітної плати по м. </a:t>
            </a:r>
            <a:r>
              <a:rPr lang="uk-UA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Добропілля</a:t>
            </a:r>
            <a:r>
              <a:rPr lang="uk-UA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порівняно з показниками по Донецькій області та Україні у 2017 – 2022 роках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1165719" y="897569"/>
            <a:ext cx="84576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грн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67599711"/>
              </p:ext>
            </p:extLst>
          </p:nvPr>
        </p:nvGraphicFramePr>
        <p:xfrm>
          <a:off x="5207690" y="977884"/>
          <a:ext cx="6984310" cy="4980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"/>
          <p:cNvSpPr txBox="1"/>
          <p:nvPr/>
        </p:nvSpPr>
        <p:spPr>
          <a:xfrm>
            <a:off x="1816281" y="104926"/>
            <a:ext cx="7386092" cy="73725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 надходжень єдиного податку до бюджету </a:t>
            </a:r>
            <a:r>
              <a:rPr lang="uk-UA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Добропільської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міської ТГ</a:t>
            </a:r>
            <a:endParaRPr lang="uk-UA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7180447" y="4415707"/>
            <a:ext cx="1049154" cy="493177"/>
          </a:xfrm>
          <a:prstGeom prst="rightArrow">
            <a:avLst/>
          </a:prstGeom>
          <a:solidFill>
            <a:srgbClr val="FFFF00"/>
          </a:solidFill>
          <a:ln>
            <a:solidFill>
              <a:srgbClr val="BE1C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 smtClean="0">
                <a:solidFill>
                  <a:schemeClr val="tx1"/>
                </a:solidFill>
              </a:rPr>
              <a:t>100,0%</a:t>
            </a:r>
            <a:endParaRPr lang="uk-UA" sz="1600" b="1" dirty="0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7258873" y="2633429"/>
            <a:ext cx="1046125" cy="493177"/>
          </a:xfrm>
          <a:prstGeom prst="rightArrow">
            <a:avLst/>
          </a:prstGeom>
          <a:solidFill>
            <a:srgbClr val="FFFF00"/>
          </a:solidFill>
          <a:ln>
            <a:solidFill>
              <a:srgbClr val="BE1C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 smtClean="0">
                <a:solidFill>
                  <a:schemeClr val="tx1"/>
                </a:solidFill>
              </a:rPr>
              <a:t>113,8%</a:t>
            </a:r>
            <a:endParaRPr lang="uk-UA" sz="1600" b="1" dirty="0">
              <a:solidFill>
                <a:schemeClr val="tx1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9202373" y="2633429"/>
            <a:ext cx="1046125" cy="493177"/>
          </a:xfrm>
          <a:prstGeom prst="rightArrow">
            <a:avLst/>
          </a:prstGeom>
          <a:solidFill>
            <a:srgbClr val="FFFF00"/>
          </a:solidFill>
          <a:ln>
            <a:solidFill>
              <a:srgbClr val="BE1C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 smtClean="0">
                <a:solidFill>
                  <a:schemeClr val="tx1"/>
                </a:solidFill>
              </a:rPr>
              <a:t>107,4%</a:t>
            </a:r>
            <a:endParaRPr lang="uk-UA" sz="1600" b="1" dirty="0">
              <a:solidFill>
                <a:schemeClr val="tx1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9202373" y="4415707"/>
            <a:ext cx="1046125" cy="493177"/>
          </a:xfrm>
          <a:prstGeom prst="rightArrow">
            <a:avLst/>
          </a:prstGeom>
          <a:solidFill>
            <a:srgbClr val="FFFF00"/>
          </a:solidFill>
          <a:ln>
            <a:solidFill>
              <a:srgbClr val="BE1C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 smtClean="0">
                <a:solidFill>
                  <a:schemeClr val="tx1"/>
                </a:solidFill>
              </a:rPr>
              <a:t>101,3%</a:t>
            </a:r>
            <a:endParaRPr lang="uk-UA" sz="1600" b="1" dirty="0">
              <a:solidFill>
                <a:schemeClr val="tx1"/>
              </a:solidFill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1284224" y="1318662"/>
            <a:ext cx="3437080" cy="39271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</a:t>
            </a: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Єдиний податок</a:t>
            </a:r>
          </a:p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+ 4,6%</a:t>
            </a:r>
          </a:p>
          <a:p>
            <a:pPr algn="ctr"/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 зростання прожиткового мінімуму для працездатних осіб на 9,3%(для платників 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групи), мінімальної заробітної плати на 8,3% (для платників 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групи), індекс споживчих цін на 6,2% (для платників 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групи) та не застосування індексації до НГО с/г угідь (для платників 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групи)</a:t>
            </a:r>
            <a:endParaRPr 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274498" y="5432025"/>
            <a:ext cx="54565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600" b="1" dirty="0" smtClean="0">
                <a:solidFill>
                  <a:srgbClr val="2D14E6"/>
                </a:solidFill>
                <a:latin typeface="Times New Roman" pitchFamily="18" charset="0"/>
              </a:rPr>
              <a:t>Кількість платників єдиного податку (од.):</a:t>
            </a:r>
          </a:p>
          <a:p>
            <a:pPr algn="ctr">
              <a:spcBef>
                <a:spcPts val="0"/>
              </a:spcBef>
            </a:pPr>
            <a:endParaRPr lang="uk-UA" sz="1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1657350" lvl="3" indent="-285750">
              <a:spcBef>
                <a:spcPts val="0"/>
              </a:spcBef>
              <a:buFontTx/>
              <a:buChar char="-"/>
            </a:pP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</a:rPr>
              <a:t>юридичні особи - 85;</a:t>
            </a:r>
          </a:p>
          <a:p>
            <a:pPr marL="1657350" lvl="3" indent="-285750">
              <a:spcBef>
                <a:spcPts val="0"/>
              </a:spcBef>
              <a:buFontTx/>
              <a:buChar char="-"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</a:rPr>
              <a:t>ф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</a:rPr>
              <a:t>ізичні особи - 1077;</a:t>
            </a:r>
          </a:p>
          <a:p>
            <a:pPr marL="1657350" lvl="3" indent="-285750">
              <a:spcBef>
                <a:spcPts val="0"/>
              </a:spcBef>
              <a:buFontTx/>
              <a:buChar char="-"/>
            </a:pP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</a:rPr>
              <a:t>с/г товаровиробники – 42.</a:t>
            </a:r>
            <a:endParaRPr lang="en-US" sz="16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74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562" name="Object 19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57187878"/>
              </p:ext>
            </p:extLst>
          </p:nvPr>
        </p:nvGraphicFramePr>
        <p:xfrm>
          <a:off x="209550" y="76200"/>
          <a:ext cx="11168063" cy="674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89" name="Лист" r:id="rId3" imgW="9239282" imgH="5581465" progId="Excel.Sheet.8">
                  <p:embed/>
                </p:oleObj>
              </mc:Choice>
              <mc:Fallback>
                <p:oleObj name="Лист" r:id="rId3" imgW="9239282" imgH="5581465" progId="Excel.Sheet.8">
                  <p:embed/>
                  <p:pic>
                    <p:nvPicPr>
                      <p:cNvPr id="0" name="Picture 19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76200"/>
                        <a:ext cx="11168063" cy="674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683" name="Object 1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525406"/>
              </p:ext>
            </p:extLst>
          </p:nvPr>
        </p:nvGraphicFramePr>
        <p:xfrm>
          <a:off x="-197957" y="176224"/>
          <a:ext cx="11469695" cy="6015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1" name="Лист" r:id="rId4" imgW="6543751" imgH="4143241" progId="Excel.Sheet.8">
                  <p:embed/>
                </p:oleObj>
              </mc:Choice>
              <mc:Fallback>
                <p:oleObj name="Лист" r:id="rId4" imgW="6543751" imgH="4143241" progId="Excel.Sheet.8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7957" y="176224"/>
                        <a:ext cx="11469695" cy="60152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57694381"/>
              </p:ext>
            </p:extLst>
          </p:nvPr>
        </p:nvGraphicFramePr>
        <p:xfrm>
          <a:off x="-1071898" y="0"/>
          <a:ext cx="12012613" cy="710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9980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56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841" y="70339"/>
            <a:ext cx="1597688" cy="139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18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4141</TotalTime>
  <Words>858</Words>
  <Application>Microsoft Office PowerPoint</Application>
  <PresentationFormat>Широкоэкранный</PresentationFormat>
  <Paragraphs>180</Paragraphs>
  <Slides>22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Cyr</vt:lpstr>
      <vt:lpstr>Noto Sans Symbols</vt:lpstr>
      <vt:lpstr>Times New Roman</vt:lpstr>
      <vt:lpstr>Trebuchet MS</vt:lpstr>
      <vt:lpstr>Facet</vt:lpstr>
      <vt:lpstr>Лист</vt:lpstr>
      <vt:lpstr>Презентация PowerPoint</vt:lpstr>
      <vt:lpstr>Презентация PowerPoint</vt:lpstr>
      <vt:lpstr>Презентация PowerPoint</vt:lpstr>
      <vt:lpstr>Динаміка середньомісячної заробітної плати по м. Добропілля порівняно з показниками по Донецькій області та Україні у 2017 – 2022 роках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Освіта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 Терехина</dc:creator>
  <cp:lastModifiedBy>Admin</cp:lastModifiedBy>
  <cp:revision>391</cp:revision>
  <cp:lastPrinted>2021-12-22T08:56:35Z</cp:lastPrinted>
  <dcterms:modified xsi:type="dcterms:W3CDTF">2021-12-22T08:56:37Z</dcterms:modified>
</cp:coreProperties>
</file>